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2" r:id="rId4"/>
    <p:sldId id="293" r:id="rId5"/>
    <p:sldId id="263" r:id="rId6"/>
    <p:sldId id="266" r:id="rId7"/>
    <p:sldId id="312" r:id="rId8"/>
    <p:sldId id="313" r:id="rId9"/>
    <p:sldId id="294" r:id="rId10"/>
    <p:sldId id="295" r:id="rId11"/>
    <p:sldId id="296" r:id="rId12"/>
    <p:sldId id="297" r:id="rId13"/>
    <p:sldId id="314" r:id="rId14"/>
    <p:sldId id="298" r:id="rId15"/>
    <p:sldId id="299" r:id="rId16"/>
    <p:sldId id="300" r:id="rId17"/>
    <p:sldId id="302" r:id="rId18"/>
    <p:sldId id="301" r:id="rId19"/>
    <p:sldId id="304" r:id="rId20"/>
    <p:sldId id="307" r:id="rId21"/>
    <p:sldId id="306" r:id="rId22"/>
    <p:sldId id="308" r:id="rId23"/>
    <p:sldId id="311" r:id="rId24"/>
  </p:sldIdLst>
  <p:sldSz cx="7561263" cy="10693400"/>
  <p:notesSz cx="6799263" cy="9929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A4A3A4"/>
          </p15:clr>
        </p15:guide>
        <p15:guide id="2" pos="23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83" autoAdjust="0"/>
  </p:normalViewPr>
  <p:slideViewPr>
    <p:cSldViewPr>
      <p:cViewPr>
        <p:scale>
          <a:sx n="100" d="100"/>
          <a:sy n="100" d="100"/>
        </p:scale>
        <p:origin x="58" y="-2160"/>
      </p:cViewPr>
      <p:guideLst>
        <p:guide orient="horz" pos="3368"/>
        <p:guide pos="23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49A88-BB63-4ACF-95DA-DF2D7E417FB8}" type="datetimeFigureOut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084388" y="744538"/>
            <a:ext cx="2630487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8F3F2-A8DE-437B-8DF4-04EFA5C6B6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44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http://www.moe.edu.cn/srcsite/A26/s8001/201710/t20171017_316616.html?from=timeline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01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7095" y="3321886"/>
            <a:ext cx="6427074" cy="22921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34190" y="6059593"/>
            <a:ext cx="5292884" cy="27327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FE7C-8161-4F3A-ADDC-619225ED87A3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DB09-8DC0-416C-8489-0446B2D286CA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534133" y="668338"/>
            <a:ext cx="1405923" cy="1422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12427" y="668338"/>
            <a:ext cx="4095684" cy="1422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586A-E8D3-4FE4-9380-BA8A297E145D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428233"/>
            <a:ext cx="6805137" cy="8860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063" y="1674292"/>
            <a:ext cx="6805137" cy="787798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AA85-5C02-4E64-8EAC-4F72D5032BB0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287" y="6871500"/>
            <a:ext cx="6427074" cy="212382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7287" y="4532320"/>
            <a:ext cx="6427074" cy="23391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B37F-31E8-440C-81FB-88F72C744ADD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2428" y="3891210"/>
            <a:ext cx="2750147" cy="11002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88595" y="3891210"/>
            <a:ext cx="2751460" cy="11002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5A2B-620D-410F-A2A1-014B54601357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428232"/>
            <a:ext cx="6805137" cy="178223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063" y="2393639"/>
            <a:ext cx="3340871" cy="997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8063" y="3391194"/>
            <a:ext cx="3340871" cy="61610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41017" y="2393639"/>
            <a:ext cx="3342183" cy="997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41017" y="3391194"/>
            <a:ext cx="3342183" cy="61610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2E96-C3F4-4D4C-80AF-BFD473F7A3A6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1C47-8610-45EC-8035-C2867D127CE2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5B44-1A1B-4436-82A6-017D4E48F3C1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4" y="425756"/>
            <a:ext cx="2487603" cy="18119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6244" y="425756"/>
            <a:ext cx="4226956" cy="91265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78064" y="2237694"/>
            <a:ext cx="2487603" cy="73145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D761-CD88-4FA3-A6D7-5FC8B5897BF0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2060" y="7485380"/>
            <a:ext cx="4536758" cy="8836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482060" y="955475"/>
            <a:ext cx="4536758" cy="6416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82060" y="8369071"/>
            <a:ext cx="4536758" cy="12549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188-5B2F-4A80-A3C3-F48A6DF7567B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8063" y="428232"/>
            <a:ext cx="6805137" cy="1782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063" y="2495127"/>
            <a:ext cx="6805137" cy="705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8063" y="9911198"/>
            <a:ext cx="1764295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718F3-CA61-4935-B32D-2AB4D7979802}" type="datetime1">
              <a:rPr lang="zh-CN" altLang="en-US" smtClean="0"/>
              <a:pPr/>
              <a:t>2018/7/22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83432" y="9911198"/>
            <a:ext cx="239440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18905" y="9911198"/>
            <a:ext cx="1764295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m.tb.cn/h.31wqhu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创客教育普惠行动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少年创学院承制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2239" y="306140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根据教育部</a:t>
            </a:r>
            <a:r>
              <a:rPr lang="en-US" altLang="zh-CN" b="1" dirty="0"/>
              <a:t>《</a:t>
            </a:r>
            <a:r>
              <a:rPr lang="zh-CN" altLang="en-US" b="1" dirty="0"/>
              <a:t>中小学综合实践活动指导纲要</a:t>
            </a:r>
            <a:r>
              <a:rPr lang="en-US" altLang="zh-CN" b="1" dirty="0"/>
              <a:t>》</a:t>
            </a:r>
            <a:r>
              <a:rPr lang="zh-CN" altLang="en-US" b="1" dirty="0"/>
              <a:t>典型案例编制</a:t>
            </a:r>
            <a:endParaRPr lang="en-US" altLang="zh-CN" b="1" dirty="0"/>
          </a:p>
          <a:p>
            <a:r>
              <a:rPr lang="zh-CN" altLang="en-US" b="1" dirty="0"/>
              <a:t>创客教育普惠课程由“吴俊杰和他的朋友们”教师团队开发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454697" y="9911198"/>
            <a:ext cx="1764295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27B61AB4-4848-4217-BAED-B599594411B4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32" name="矩形 31">
              <a:extLst>
                <a:ext uri="{FF2B5EF4-FFF2-40B4-BE49-F238E27FC236}">
                  <a16:creationId xmlns="" xmlns:a16="http://schemas.microsoft.com/office/drawing/2014/main" id="{25344724-A632-4B83-A014-00187F753E14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365036D9-A45E-4856-9CFE-38C7425F1DEF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BA985493-7FE6-496F-89DA-D7E0ECB95B25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87C7ACE9-6A89-40F6-B635-9A449EFECE3B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44" name="矩形 43">
              <a:extLst>
                <a:ext uri="{FF2B5EF4-FFF2-40B4-BE49-F238E27FC236}">
                  <a16:creationId xmlns="" xmlns:a16="http://schemas.microsoft.com/office/drawing/2014/main" id="{7AF68477-6E59-43E3-BF76-28B761C51BD7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="" xmlns:a16="http://schemas.microsoft.com/office/drawing/2014/main" id="{904B8B7E-E0F8-4579-8765-7FB3BA4D0BF2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="" xmlns:a16="http://schemas.microsoft.com/office/drawing/2014/main" id="{4C862A00-DC5F-4652-9A39-917E01C50EEF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47" name="文本框 9">
            <a:extLst>
              <a:ext uri="{FF2B5EF4-FFF2-40B4-BE49-F238E27FC236}">
                <a16:creationId xmlns="" xmlns:a16="http://schemas.microsoft.com/office/drawing/2014/main" id="{2EF3D741-C5C9-4893-BEBA-43363B7C33C0}"/>
              </a:ext>
            </a:extLst>
          </p:cNvPr>
          <p:cNvSpPr txBox="1"/>
          <p:nvPr/>
        </p:nvSpPr>
        <p:spPr>
          <a:xfrm>
            <a:off x="440091" y="7252529"/>
            <a:ext cx="370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、会固定鱼竿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、使鱼竿能摆动起来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、双马达控制方向和速度调整。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DEEAADD6-5904-4EB6-90E7-5AB49B2FBE7D}"/>
              </a:ext>
            </a:extLst>
          </p:cNvPr>
          <p:cNvSpPr txBox="1"/>
          <p:nvPr/>
        </p:nvSpPr>
        <p:spPr>
          <a:xfrm>
            <a:off x="416833" y="8725880"/>
            <a:ext cx="3729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、铆钉长短及松紧的差别，铆钉的使用方法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、感受传统文化之美</a:t>
            </a:r>
          </a:p>
          <a:p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内容占位符 2">
            <a:extLst>
              <a:ext uri="{FF2B5EF4-FFF2-40B4-BE49-F238E27FC236}">
                <a16:creationId xmlns="" xmlns:a16="http://schemas.microsoft.com/office/drawing/2014/main" id="{EC5AEFE1-373E-4BD2-9435-02AFC7DBB21E}"/>
              </a:ext>
            </a:extLst>
          </p:cNvPr>
          <p:cNvSpPr>
            <a:spLocks noGrp="1"/>
          </p:cNvSpPr>
          <p:nvPr/>
        </p:nvSpPr>
        <p:spPr>
          <a:xfrm>
            <a:off x="4248086" y="7440578"/>
            <a:ext cx="3294783" cy="625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600"/>
              <a:t>1</a:t>
            </a:r>
            <a:r>
              <a:rPr lang="zh-CN" sz="1600" smtClean="0"/>
              <a:t>、</a:t>
            </a:r>
            <a:r>
              <a:rPr lang="zh-CN" altLang="en-US" sz="1600"/>
              <a:t>固定多个角色</a:t>
            </a:r>
          </a:p>
          <a:p>
            <a:pPr marL="0" indent="0">
              <a:buNone/>
            </a:pPr>
            <a:r>
              <a:rPr lang="en-US" altLang="zh-CN" sz="1600"/>
              <a:t>2</a:t>
            </a:r>
            <a:r>
              <a:rPr lang="zh-CN" altLang="en-US" sz="1600"/>
              <a:t>、为多个角色创设情景</a:t>
            </a:r>
          </a:p>
          <a:p>
            <a:pPr marL="0" indent="0">
              <a:buNone/>
            </a:pPr>
            <a:r>
              <a:rPr lang="en-US" altLang="zh-CN" sz="1600"/>
              <a:t>3</a:t>
            </a:r>
            <a:r>
              <a:rPr lang="zh-CN" altLang="en-US" sz="1600"/>
              <a:t>、编一个流畅的小故事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sz="1600" dirty="0">
              <a:sym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CE9ABEB5-EECB-4FCE-9CB0-029CF3258055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、会用铆钉固定角色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、能用三到五句话表达场景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2" name="内容占位符 2">
            <a:extLst>
              <a:ext uri="{FF2B5EF4-FFF2-40B4-BE49-F238E27FC236}">
                <a16:creationId xmlns="" xmlns:a16="http://schemas.microsoft.com/office/drawing/2014/main" id="{C310C718-0378-4F1B-BBC4-1B38F6CA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63" y="5490716"/>
            <a:ext cx="6893690" cy="11053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/>
              <a:t>          </a:t>
            </a:r>
            <a:endParaRPr lang="en-US" altLang="zh-CN" sz="2000" dirty="0"/>
          </a:p>
        </p:txBody>
      </p:sp>
      <p:sp>
        <p:nvSpPr>
          <p:cNvPr id="24" name="文本框 1">
            <a:extLst>
              <a:ext uri="{FF2B5EF4-FFF2-40B4-BE49-F238E27FC236}">
                <a16:creationId xmlns="" xmlns:a16="http://schemas.microsoft.com/office/drawing/2014/main" id="{548C9087-79BB-46D9-8BDC-6D2BEB579F04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第二等级</a:t>
            </a:r>
          </a:p>
        </p:txBody>
      </p:sp>
      <p:sp>
        <p:nvSpPr>
          <p:cNvPr id="25" name="标题 3">
            <a:extLst>
              <a:ext uri="{FF2B5EF4-FFF2-40B4-BE49-F238E27FC236}">
                <a16:creationId xmlns="" xmlns:a16="http://schemas.microsoft.com/office/drawing/2014/main" id="{735A541F-0362-4C41-8123-D053666B9FB5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5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：钓鱼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1" y="1602284"/>
            <a:ext cx="4296646" cy="29523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1791" y="1899276"/>
            <a:ext cx="2106481" cy="28086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2239" y="5850756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     在</a:t>
            </a:r>
            <a:r>
              <a:rPr lang="zh-CN" altLang="en-US" sz="1400" smtClean="0"/>
              <a:t>一池春水边钓鱼，肯定是一件很舒心的事！一条鱼儿上钩了，嘘！可别惊跑了鱼儿！小朋友也拿起鱼竿，开始钓鱼吧！</a:t>
            </a:r>
            <a:endParaRPr lang="zh-CN" altLang="en-US" sz="1400"/>
          </a:p>
        </p:txBody>
      </p:sp>
      <p:sp>
        <p:nvSpPr>
          <p:cNvPr id="2" name="文本框 1"/>
          <p:cNvSpPr txBox="1"/>
          <p:nvPr/>
        </p:nvSpPr>
        <p:spPr>
          <a:xfrm>
            <a:off x="756295" y="4842644"/>
            <a:ext cx="3217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  诗</a:t>
            </a:r>
            <a:r>
              <a:rPr lang="zh-CN" altLang="en-US" sz="1400"/>
              <a:t>词欣</a:t>
            </a:r>
            <a:r>
              <a:rPr lang="zh-CN" altLang="en-US" sz="1400"/>
              <a:t>赏</a:t>
            </a:r>
            <a:r>
              <a:rPr lang="zh-CN" altLang="en-US" sz="1400" smtClean="0"/>
              <a:t>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小</a:t>
            </a:r>
            <a:r>
              <a:rPr lang="zh-CN" altLang="en-US" sz="1400"/>
              <a:t>儿</a:t>
            </a:r>
            <a:r>
              <a:rPr lang="zh-CN" altLang="en-US" sz="1400"/>
              <a:t>垂</a:t>
            </a:r>
            <a:r>
              <a:rPr lang="zh-CN" altLang="en-US" sz="1400" smtClean="0"/>
              <a:t>钓</a:t>
            </a:r>
            <a:r>
              <a:rPr lang="en-US" altLang="zh-CN" sz="1400" smtClean="0"/>
              <a:t>》</a:t>
            </a:r>
            <a:r>
              <a:rPr lang="zh-CN" altLang="en-US" sz="1400" smtClean="0"/>
              <a:t>唐 胡</a:t>
            </a:r>
            <a:r>
              <a:rPr lang="zh-CN" altLang="en-US" sz="1400"/>
              <a:t>令能</a:t>
            </a:r>
          </a:p>
          <a:p>
            <a:r>
              <a:rPr lang="zh-CN" altLang="en-US" sz="1400" smtClean="0"/>
              <a:t> 蓬</a:t>
            </a:r>
            <a:r>
              <a:rPr lang="zh-CN" altLang="en-US" sz="1400"/>
              <a:t>头稚子学垂</a:t>
            </a:r>
            <a:r>
              <a:rPr lang="zh-CN" altLang="en-US" sz="1400"/>
              <a:t>纶</a:t>
            </a:r>
            <a:r>
              <a:rPr lang="zh-CN" altLang="en-US" sz="1400" smtClean="0"/>
              <a:t>，   侧</a:t>
            </a:r>
            <a:r>
              <a:rPr lang="zh-CN" altLang="en-US" sz="1400"/>
              <a:t>坐莓苔草映身。</a:t>
            </a:r>
          </a:p>
          <a:p>
            <a:r>
              <a:rPr lang="zh-CN" altLang="en-US" sz="1400"/>
              <a:t> 路人借问遥</a:t>
            </a:r>
            <a:r>
              <a:rPr lang="zh-CN" altLang="en-US" sz="1400"/>
              <a:t>招</a:t>
            </a:r>
            <a:r>
              <a:rPr lang="zh-CN" altLang="en-US" sz="1400" smtClean="0"/>
              <a:t>手，  怕</a:t>
            </a:r>
            <a:r>
              <a:rPr lang="zh-CN" altLang="en-US" sz="1400"/>
              <a:t>得鱼惊不应人。 </a:t>
            </a:r>
          </a:p>
        </p:txBody>
      </p:sp>
    </p:spTree>
    <p:extLst>
      <p:ext uri="{BB962C8B-B14F-4D97-AF65-F5344CB8AC3E}">
        <p14:creationId xmlns:p14="http://schemas.microsoft.com/office/powerpoint/2010/main" val="6503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418905" y="9911198"/>
            <a:ext cx="1764295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CC0896DA-340F-42DB-A3CC-FB6215B6A275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93A98645-ED04-4C06-A9B4-C1E23E206CA1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2746F9B2-C171-4EA7-A703-A838A80BCD61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="" xmlns:a16="http://schemas.microsoft.com/office/drawing/2014/main" id="{9235D6E9-FB43-4A7A-B183-0D5E37FF9003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CC3697B5-9F52-4BE1-A1B8-B7F791A7034C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39" name="矩形 38">
              <a:extLst>
                <a:ext uri="{FF2B5EF4-FFF2-40B4-BE49-F238E27FC236}">
                  <a16:creationId xmlns="" xmlns:a16="http://schemas.microsoft.com/office/drawing/2014/main" id="{D6608795-B53A-4105-935A-E496352F22A6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="" xmlns:a16="http://schemas.microsoft.com/office/drawing/2014/main" id="{4EC106DE-A0E9-4ABF-A51F-2A2BF713758C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="" xmlns:a16="http://schemas.microsoft.com/office/drawing/2014/main" id="{9754B2D7-B2C6-4CD8-8DB2-B0A3FE62C7EE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51" name="文本框 9">
            <a:extLst>
              <a:ext uri="{FF2B5EF4-FFF2-40B4-BE49-F238E27FC236}">
                <a16:creationId xmlns="" xmlns:a16="http://schemas.microsoft.com/office/drawing/2014/main" id="{EACC89E0-0E76-4962-ADB7-208FB7915897}"/>
              </a:ext>
            </a:extLst>
          </p:cNvPr>
          <p:cNvSpPr txBox="1"/>
          <p:nvPr/>
        </p:nvSpPr>
        <p:spPr>
          <a:xfrm>
            <a:off x="440091" y="7252529"/>
            <a:ext cx="370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、秋千架的固定，要松一些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、座椅的固定，要紧一些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、感受传统文化的美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035CC130-7448-42DA-A354-591A62E1576C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、摩擦力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、感受传统文化之美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内容占位符 2">
            <a:extLst>
              <a:ext uri="{FF2B5EF4-FFF2-40B4-BE49-F238E27FC236}">
                <a16:creationId xmlns="" xmlns:a16="http://schemas.microsoft.com/office/drawing/2014/main" id="{27C76DDF-9D1E-44EE-9357-796AC3A1383E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smtClean="0">
                <a:sym typeface="+mn-ea"/>
              </a:rPr>
              <a:t>1</a:t>
            </a:r>
            <a:r>
              <a:rPr lang="zh-CN" altLang="en-US" sz="1600" smtClean="0">
                <a:sym typeface="+mn-ea"/>
              </a:rPr>
              <a:t>、为小动物设计不同的秋千故事</a:t>
            </a:r>
            <a:endParaRPr lang="en-US" altLang="zh-CN" sz="1600" smtClean="0">
              <a:sym typeface="+mn-ea"/>
            </a:endParaRPr>
          </a:p>
          <a:p>
            <a:pPr marL="0" indent="0">
              <a:buNone/>
            </a:pPr>
            <a:r>
              <a:rPr lang="en-US" altLang="zh-CN" sz="1600" smtClean="0">
                <a:sym typeface="+mn-ea"/>
              </a:rPr>
              <a:t>2</a:t>
            </a:r>
            <a:r>
              <a:rPr lang="zh-CN" altLang="en-US" sz="1600" smtClean="0">
                <a:sym typeface="+mn-ea"/>
              </a:rPr>
              <a:t>、打造多个秋千架</a:t>
            </a:r>
            <a:endParaRPr lang="zh-CN" altLang="en-US" sz="1600" dirty="0">
              <a:sym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874A72DF-53B2-411D-82AF-0B6A4EA2942D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会自主设计秋千架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、能用三到五句话表达场景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2" name="内容占位符 2">
            <a:extLst>
              <a:ext uri="{FF2B5EF4-FFF2-40B4-BE49-F238E27FC236}">
                <a16:creationId xmlns="" xmlns:a16="http://schemas.microsoft.com/office/drawing/2014/main" id="{7486C803-1ADB-473B-AAA0-1B751D9B3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23" y="5850756"/>
            <a:ext cx="6591583" cy="788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/>
              <a:t>          </a:t>
            </a:r>
            <a:r>
              <a:rPr lang="zh-CN" altLang="en-US" sz="1400" smtClean="0"/>
              <a:t>好玩的秋千荡起来，小老虎和小蛇把秋千越荡越高，引来了小鸟为他们喝彩！小朋友帮助小动物实现梦想吧！</a:t>
            </a:r>
            <a:endParaRPr lang="en-US" altLang="zh-CN" sz="1400" dirty="0"/>
          </a:p>
        </p:txBody>
      </p:sp>
      <p:sp>
        <p:nvSpPr>
          <p:cNvPr id="24" name="文本框 1">
            <a:extLst>
              <a:ext uri="{FF2B5EF4-FFF2-40B4-BE49-F238E27FC236}">
                <a16:creationId xmlns="" xmlns:a16="http://schemas.microsoft.com/office/drawing/2014/main" id="{0C4A5B4E-9333-4A32-9F0F-592FFFB9CAD1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第二等级</a:t>
            </a:r>
          </a:p>
        </p:txBody>
      </p:sp>
      <p:sp>
        <p:nvSpPr>
          <p:cNvPr id="25" name="标题 3">
            <a:extLst>
              <a:ext uri="{FF2B5EF4-FFF2-40B4-BE49-F238E27FC236}">
                <a16:creationId xmlns="" xmlns:a16="http://schemas.microsoft.com/office/drawing/2014/main" id="{FB99D30D-8C66-4F2E-83AD-D8FEEB5A2327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6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：荡秋千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39" y="1458268"/>
            <a:ext cx="4332482" cy="27363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48783" y="1746300"/>
            <a:ext cx="1790781" cy="23027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8303" y="4698628"/>
            <a:ext cx="25250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 </a:t>
            </a:r>
            <a:r>
              <a:rPr lang="zh-CN" altLang="en-US" sz="1400" smtClean="0"/>
              <a:t>诗</a:t>
            </a:r>
            <a:r>
              <a:rPr lang="zh-CN" altLang="en-US" sz="1400"/>
              <a:t>词欣</a:t>
            </a:r>
            <a:r>
              <a:rPr lang="zh-CN" altLang="en-US" sz="1400"/>
              <a:t>赏</a:t>
            </a:r>
            <a:r>
              <a:rPr lang="zh-CN" altLang="en-US" sz="1400" smtClean="0"/>
              <a:t>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绝句</a:t>
            </a:r>
            <a:r>
              <a:rPr lang="en-US" altLang="zh-CN" sz="1400" smtClean="0"/>
              <a:t>》</a:t>
            </a:r>
            <a:r>
              <a:rPr lang="zh-CN" altLang="en-US" sz="1400" smtClean="0"/>
              <a:t> 唐 杜甫</a:t>
            </a:r>
            <a:endParaRPr lang="en-US" altLang="zh-CN" sz="1400" smtClean="0"/>
          </a:p>
          <a:p>
            <a:r>
              <a:rPr lang="zh-CN" altLang="en-US" sz="1400" smtClean="0"/>
              <a:t>迟</a:t>
            </a:r>
            <a:r>
              <a:rPr lang="zh-CN" altLang="en-US" sz="1400"/>
              <a:t>日江山</a:t>
            </a:r>
            <a:r>
              <a:rPr lang="zh-CN" altLang="en-US" sz="1400"/>
              <a:t>丽</a:t>
            </a:r>
            <a:r>
              <a:rPr lang="zh-CN" altLang="en-US" sz="1400" smtClean="0"/>
              <a:t>，    春</a:t>
            </a:r>
            <a:r>
              <a:rPr lang="zh-CN" altLang="en-US" sz="1400"/>
              <a:t>风花草香。</a:t>
            </a:r>
          </a:p>
          <a:p>
            <a:r>
              <a:rPr lang="zh-CN" altLang="en-US" sz="1400"/>
              <a:t>泥融飞燕</a:t>
            </a:r>
            <a:r>
              <a:rPr lang="zh-CN" altLang="en-US" sz="1400"/>
              <a:t>子</a:t>
            </a:r>
            <a:r>
              <a:rPr lang="zh-CN" altLang="en-US" sz="1400" smtClean="0"/>
              <a:t>，    沙</a:t>
            </a:r>
            <a:r>
              <a:rPr lang="zh-CN" altLang="en-US" sz="1400"/>
              <a:t>暖睡鸳鸯。</a:t>
            </a:r>
          </a:p>
        </p:txBody>
      </p:sp>
    </p:spTree>
    <p:extLst>
      <p:ext uri="{BB962C8B-B14F-4D97-AF65-F5344CB8AC3E}">
        <p14:creationId xmlns:p14="http://schemas.microsoft.com/office/powerpoint/2010/main" val="28962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B03C3506-6987-49A6-BE3A-38E539895951}"/>
              </a:ext>
            </a:extLst>
          </p:cNvPr>
          <p:cNvGrpSpPr/>
          <p:nvPr/>
        </p:nvGrpSpPr>
        <p:grpSpPr>
          <a:xfrm>
            <a:off x="108223" y="6498828"/>
            <a:ext cx="7597699" cy="368300"/>
            <a:chOff x="57" y="9366"/>
            <a:chExt cx="11793" cy="580"/>
          </a:xfrm>
        </p:grpSpPr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DD0B971B-C992-4F81-9429-2E11C7F6EBB7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BC2ED2E0-F81D-4D25-A146-EBDA5F262CCB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285F2E30-3FFE-40B1-BB04-F60DD182E82E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B4017AC5-6EC3-443A-80DD-52DD64C4890B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1F23B5A5-9D6A-40F9-A8DE-5D1B39CFC363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2CD112C5-E265-4B60-A505-3A2DA4B821B2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EFA6DCF7-F0B5-4FAD-84C6-89800810A732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40" name="文本框 9">
            <a:extLst>
              <a:ext uri="{FF2B5EF4-FFF2-40B4-BE49-F238E27FC236}">
                <a16:creationId xmlns="" xmlns:a16="http://schemas.microsoft.com/office/drawing/2014/main" id="{84D42074-A0A2-442C-81CB-40F2F80F8F8B}"/>
              </a:ext>
            </a:extLst>
          </p:cNvPr>
          <p:cNvSpPr txBox="1"/>
          <p:nvPr/>
        </p:nvSpPr>
        <p:spPr>
          <a:xfrm>
            <a:off x="468263" y="7146900"/>
            <a:ext cx="370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、固定桥</a:t>
            </a:r>
            <a:endParaRPr lang="en-US" altLang="zh-CN" sz="160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、角色涂色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96E41724-9F04-47DD-A5D4-DEC39C980DDA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、两点固定一条直线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、感受传统文化之美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内容占位符 2">
            <a:extLst>
              <a:ext uri="{FF2B5EF4-FFF2-40B4-BE49-F238E27FC236}">
                <a16:creationId xmlns="" xmlns:a16="http://schemas.microsoft.com/office/drawing/2014/main" id="{7DD0340B-0E61-45CC-9D3C-D3E083F55F5E}"/>
              </a:ext>
            </a:extLst>
          </p:cNvPr>
          <p:cNvSpPr>
            <a:spLocks noGrp="1"/>
          </p:cNvSpPr>
          <p:nvPr/>
        </p:nvSpPr>
        <p:spPr>
          <a:xfrm>
            <a:off x="4266480" y="7357851"/>
            <a:ext cx="3294783" cy="635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600"/>
              <a:t>1</a:t>
            </a:r>
            <a:r>
              <a:rPr lang="zh-CN" sz="1600" smtClean="0"/>
              <a:t>、</a:t>
            </a:r>
            <a:r>
              <a:rPr lang="zh-CN" altLang="en-US" sz="1600" smtClean="0"/>
              <a:t>架多架桥，供小车通过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>
                <a:sym typeface="+mn-ea"/>
              </a:rPr>
              <a:t>2</a:t>
            </a:r>
            <a:r>
              <a:rPr lang="zh-CN" altLang="en-US" sz="1600" smtClean="0">
                <a:sym typeface="+mn-ea"/>
              </a:rPr>
              <a:t>、情景设计</a:t>
            </a:r>
            <a:endParaRPr lang="zh-CN" altLang="en-US" sz="1600" dirty="0">
              <a:sym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A4A83C1D-27B2-4AE1-BFB4-59D45212DD51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能用两个点固定板材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、能用三到五句话表达场景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="" xmlns:a16="http://schemas.microsoft.com/office/drawing/2014/main" id="{C310C718-0378-4F1B-BBC4-1B38F6CA50C4}"/>
              </a:ext>
            </a:extLst>
          </p:cNvPr>
          <p:cNvSpPr>
            <a:spLocks noGrp="1"/>
          </p:cNvSpPr>
          <p:nvPr/>
        </p:nvSpPr>
        <p:spPr>
          <a:xfrm>
            <a:off x="108223" y="5346700"/>
            <a:ext cx="6913191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/>
              <a:t>     </a:t>
            </a:r>
            <a:r>
              <a:rPr lang="zh-CN" altLang="en-US" sz="1400" smtClean="0"/>
              <a:t>牧童想过河，有什么好办法？坐船、过桥！对，架桥是个不错的方案，小朋友架座桥，让牧童走过去吧！</a:t>
            </a:r>
            <a:endParaRPr lang="en-US" altLang="zh-CN" sz="1400" dirty="0"/>
          </a:p>
        </p:txBody>
      </p:sp>
      <p:sp>
        <p:nvSpPr>
          <p:cNvPr id="24" name="文本框 1">
            <a:extLst>
              <a:ext uri="{FF2B5EF4-FFF2-40B4-BE49-F238E27FC236}">
                <a16:creationId xmlns="" xmlns:a16="http://schemas.microsoft.com/office/drawing/2014/main" id="{442A99BC-FAD0-431A-B463-9038C92C8F01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第三等级</a:t>
            </a:r>
          </a:p>
        </p:txBody>
      </p:sp>
      <p:sp>
        <p:nvSpPr>
          <p:cNvPr id="26" name="标题 3">
            <a:extLst>
              <a:ext uri="{FF2B5EF4-FFF2-40B4-BE49-F238E27FC236}">
                <a16:creationId xmlns="" xmlns:a16="http://schemas.microsoft.com/office/drawing/2014/main" id="{BE421A70-5B78-4DB4-AD3C-6CB3E6117EE9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7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：桥</a:t>
            </a:r>
            <a:endParaRPr lang="zh-CN" altLang="en-US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1" y="1458268"/>
            <a:ext cx="4479675" cy="26642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88743" y="1458268"/>
            <a:ext cx="2340471" cy="17553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2279" y="4338588"/>
            <a:ext cx="26196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   诗词欣赏：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所见</a:t>
            </a:r>
            <a:r>
              <a:rPr lang="en-US" altLang="zh-CN" sz="1400" smtClean="0"/>
              <a:t>》</a:t>
            </a:r>
            <a:r>
              <a:rPr lang="zh-CN" altLang="en-US" sz="1400" smtClean="0"/>
              <a:t>  清  袁</a:t>
            </a:r>
            <a:r>
              <a:rPr lang="zh-CN" altLang="en-US" sz="1400"/>
              <a:t>枚</a:t>
            </a:r>
          </a:p>
          <a:p>
            <a:r>
              <a:rPr lang="zh-CN" altLang="en-US" sz="1400" smtClean="0"/>
              <a:t>牧</a:t>
            </a:r>
            <a:r>
              <a:rPr lang="zh-CN" altLang="en-US" sz="1400"/>
              <a:t>童骑黄</a:t>
            </a:r>
            <a:r>
              <a:rPr lang="zh-CN" altLang="en-US" sz="1400"/>
              <a:t>牛</a:t>
            </a:r>
            <a:r>
              <a:rPr lang="zh-CN" altLang="en-US" sz="1400" smtClean="0"/>
              <a:t>，   歌</a:t>
            </a:r>
            <a:r>
              <a:rPr lang="zh-CN" altLang="en-US" sz="1400"/>
              <a:t>声振林樾。</a:t>
            </a:r>
          </a:p>
          <a:p>
            <a:r>
              <a:rPr lang="zh-CN" altLang="en-US" sz="1400" smtClean="0"/>
              <a:t>意</a:t>
            </a:r>
            <a:r>
              <a:rPr lang="zh-CN" altLang="en-US" sz="1400"/>
              <a:t>欲捕鸣</a:t>
            </a:r>
            <a:r>
              <a:rPr lang="zh-CN" altLang="en-US" sz="1400"/>
              <a:t>蝉</a:t>
            </a:r>
            <a:r>
              <a:rPr lang="zh-CN" altLang="en-US" sz="1400" smtClean="0"/>
              <a:t>，   忽</a:t>
            </a:r>
            <a:r>
              <a:rPr lang="zh-CN" altLang="en-US" sz="1400"/>
              <a:t>然闭口立</a:t>
            </a:r>
          </a:p>
        </p:txBody>
      </p:sp>
    </p:spTree>
    <p:extLst>
      <p:ext uri="{BB962C8B-B14F-4D97-AF65-F5344CB8AC3E}">
        <p14:creationId xmlns:p14="http://schemas.microsoft.com/office/powerpoint/2010/main" val="164927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B03C3506-6987-49A6-BE3A-38E539895951}"/>
              </a:ext>
            </a:extLst>
          </p:cNvPr>
          <p:cNvGrpSpPr/>
          <p:nvPr/>
        </p:nvGrpSpPr>
        <p:grpSpPr>
          <a:xfrm>
            <a:off x="0" y="6906857"/>
            <a:ext cx="7597699" cy="368300"/>
            <a:chOff x="57" y="9366"/>
            <a:chExt cx="11793" cy="580"/>
          </a:xfrm>
        </p:grpSpPr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DD0B971B-C992-4F81-9429-2E11C7F6EBB7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BC2ED2E0-F81D-4D25-A146-EBDA5F262CCB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285F2E30-3FFE-40B1-BB04-F60DD182E82E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B4017AC5-6EC3-443A-80DD-52DD64C4890B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1F23B5A5-9D6A-40F9-A8DE-5D1B39CFC363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2CD112C5-E265-4B60-A505-3A2DA4B821B2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EFA6DCF7-F0B5-4FAD-84C6-89800810A732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40" name="文本框 9">
            <a:extLst>
              <a:ext uri="{FF2B5EF4-FFF2-40B4-BE49-F238E27FC236}">
                <a16:creationId xmlns="" xmlns:a16="http://schemas.microsoft.com/office/drawing/2014/main" id="{84D42074-A0A2-442C-81CB-40F2F80F8F8B}"/>
              </a:ext>
            </a:extLst>
          </p:cNvPr>
          <p:cNvSpPr txBox="1"/>
          <p:nvPr/>
        </p:nvSpPr>
        <p:spPr>
          <a:xfrm>
            <a:off x="416833" y="7361186"/>
            <a:ext cx="370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、设计一艘船 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、引导学生观察，找出适合的螺丝或铆钉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96E41724-9F04-47DD-A5D4-DEC39C980DDA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、两点固定一条直线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、感受传统文化之美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内容占位符 2">
            <a:extLst>
              <a:ext uri="{FF2B5EF4-FFF2-40B4-BE49-F238E27FC236}">
                <a16:creationId xmlns="" xmlns:a16="http://schemas.microsoft.com/office/drawing/2014/main" id="{7DD0340B-0E61-45CC-9D3C-D3E083F55F5E}"/>
              </a:ext>
            </a:extLst>
          </p:cNvPr>
          <p:cNvSpPr>
            <a:spLocks noGrp="1"/>
          </p:cNvSpPr>
          <p:nvPr/>
        </p:nvSpPr>
        <p:spPr>
          <a:xfrm>
            <a:off x="4266480" y="7515281"/>
            <a:ext cx="3294783" cy="635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600"/>
              <a:t>1</a:t>
            </a:r>
            <a:r>
              <a:rPr lang="zh-CN" sz="1600" smtClean="0"/>
              <a:t>、</a:t>
            </a:r>
            <a:r>
              <a:rPr lang="zh-CN" altLang="en-US" sz="1600" smtClean="0"/>
              <a:t>改变船的大小 </a:t>
            </a:r>
            <a:endParaRPr lang="en-US" altLang="zh-CN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A4A83C1D-27B2-4AE1-BFB4-59D45212DD51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能用两个点固定板材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、能用三到五句话表达场景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="" xmlns:a16="http://schemas.microsoft.com/office/drawing/2014/main" id="{C310C718-0378-4F1B-BBC4-1B38F6CA50C4}"/>
              </a:ext>
            </a:extLst>
          </p:cNvPr>
          <p:cNvSpPr>
            <a:spLocks noGrp="1"/>
          </p:cNvSpPr>
          <p:nvPr/>
        </p:nvSpPr>
        <p:spPr>
          <a:xfrm>
            <a:off x="-179809" y="5850756"/>
            <a:ext cx="5112980" cy="788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          </a:t>
            </a:r>
            <a:r>
              <a:rPr lang="zh-CN" altLang="en-US" sz="1400" smtClean="0"/>
              <a:t>小娃娃想撑着小艇去采莲，小朋友给他设计一条船吧！</a:t>
            </a:r>
            <a:endParaRPr lang="en-US" altLang="zh-CN" sz="1400" dirty="0"/>
          </a:p>
        </p:txBody>
      </p:sp>
      <p:sp>
        <p:nvSpPr>
          <p:cNvPr id="22" name="文本框 1">
            <a:extLst>
              <a:ext uri="{FF2B5EF4-FFF2-40B4-BE49-F238E27FC236}">
                <a16:creationId xmlns="" xmlns:a16="http://schemas.microsoft.com/office/drawing/2014/main" id="{581108AD-2CC3-43FB-A976-73EE050FBB31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第三等级</a:t>
            </a:r>
          </a:p>
        </p:txBody>
      </p:sp>
      <p:sp>
        <p:nvSpPr>
          <p:cNvPr id="23" name="标题 3">
            <a:extLst>
              <a:ext uri="{FF2B5EF4-FFF2-40B4-BE49-F238E27FC236}">
                <a16:creationId xmlns="" xmlns:a16="http://schemas.microsoft.com/office/drawing/2014/main" id="{59F8C6D0-0248-4851-8AED-D3B086670D90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8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：船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39" y="1242244"/>
            <a:ext cx="4320480" cy="27197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7192" y="1305844"/>
            <a:ext cx="1711375" cy="25922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2279" y="4626620"/>
            <a:ext cx="2719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zh-CN" altLang="en-US" sz="1400" smtClean="0"/>
              <a:t>    诗词欣赏：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池上</a:t>
            </a:r>
            <a:r>
              <a:rPr lang="en-US" altLang="zh-CN" sz="1400" smtClean="0"/>
              <a:t>》</a:t>
            </a:r>
            <a:r>
              <a:rPr lang="zh-CN" altLang="en-US" sz="1400" smtClean="0"/>
              <a:t>唐 白居易</a:t>
            </a:r>
            <a:endParaRPr lang="zh-CN" altLang="en-US" sz="1400"/>
          </a:p>
          <a:p>
            <a:pPr latinLnBrk="1"/>
            <a:r>
              <a:rPr lang="zh-CN" altLang="en-US" sz="1400"/>
              <a:t>小娃撑小</a:t>
            </a:r>
            <a:r>
              <a:rPr lang="zh-CN" altLang="en-US" sz="1400"/>
              <a:t>艇</a:t>
            </a:r>
            <a:r>
              <a:rPr lang="zh-CN" altLang="en-US" sz="1400" smtClean="0"/>
              <a:t>，    偷</a:t>
            </a:r>
            <a:r>
              <a:rPr lang="zh-CN" altLang="en-US" sz="1400"/>
              <a:t>采白莲回。</a:t>
            </a:r>
            <a:br>
              <a:rPr lang="zh-CN" altLang="en-US" sz="1400"/>
            </a:br>
            <a:r>
              <a:rPr lang="zh-CN" altLang="en-US" sz="1400"/>
              <a:t>不解藏踪</a:t>
            </a:r>
            <a:r>
              <a:rPr lang="zh-CN" altLang="en-US" sz="1400"/>
              <a:t>迹</a:t>
            </a:r>
            <a:r>
              <a:rPr lang="zh-CN" altLang="en-US" sz="1400" smtClean="0"/>
              <a:t>，    浮</a:t>
            </a:r>
            <a:r>
              <a:rPr lang="zh-CN" altLang="en-US" sz="1400"/>
              <a:t>萍一道开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4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C0B27348-BAB6-49E1-AC0E-EA2981A77C0A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29" name="矩形 28">
              <a:extLst>
                <a:ext uri="{FF2B5EF4-FFF2-40B4-BE49-F238E27FC236}">
                  <a16:creationId xmlns="" xmlns:a16="http://schemas.microsoft.com/office/drawing/2014/main" id="{0E32B1DA-783F-4059-87CB-C11E969ABEEB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AAEF10D6-6AEC-43A9-B4F3-67D0BC536A54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E7E2CA0E-D8F1-43F5-85DC-8C9AC8A0AA2E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6DF2044F-0860-43BC-9B7B-50A1F48CC894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FE538115-2A2D-4626-AB40-9D9695230D4D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5E0D35D2-0BBD-4A78-806D-6958EB07B64C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86C24F93-62D5-47D1-B831-BFEEF30843F2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36" name="文本框 9">
            <a:extLst>
              <a:ext uri="{FF2B5EF4-FFF2-40B4-BE49-F238E27FC236}">
                <a16:creationId xmlns="" xmlns:a16="http://schemas.microsoft.com/office/drawing/2014/main" id="{D872FBC0-17A7-4BB7-A770-D82311CA1B5D}"/>
              </a:ext>
            </a:extLst>
          </p:cNvPr>
          <p:cNvSpPr txBox="1"/>
          <p:nvPr/>
        </p:nvSpPr>
        <p:spPr>
          <a:xfrm>
            <a:off x="440091" y="7252529"/>
            <a:ext cx="370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、旗杆的固定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、旗帜的涂色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66445178-4543-462C-A49E-E786B0881118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、两点固定一条直线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、感受传统文化的美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内容占位符 2">
            <a:extLst>
              <a:ext uri="{FF2B5EF4-FFF2-40B4-BE49-F238E27FC236}">
                <a16:creationId xmlns="" xmlns:a16="http://schemas.microsoft.com/office/drawing/2014/main" id="{1C7FF000-6343-4FEB-BB23-9C0AC4144053}"/>
              </a:ext>
            </a:extLst>
          </p:cNvPr>
          <p:cNvSpPr>
            <a:spLocks noGrp="1"/>
          </p:cNvSpPr>
          <p:nvPr/>
        </p:nvSpPr>
        <p:spPr>
          <a:xfrm>
            <a:off x="4251483" y="7439112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smtClean="0">
                <a:sym typeface="+mn-ea"/>
              </a:rPr>
              <a:t>1</a:t>
            </a:r>
            <a:r>
              <a:rPr lang="zh-CN" altLang="en-US" sz="1600" smtClean="0">
                <a:sym typeface="+mn-ea"/>
              </a:rPr>
              <a:t>、用我们的材料制作出一面旗帜吧，注意材料及螺丝的选择</a:t>
            </a:r>
            <a:endParaRPr lang="zh-CN" altLang="en-US" sz="1600" dirty="0">
              <a:sym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68113E54-A488-4F4B-A29E-D1D3F7985EE5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能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用两个点固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定话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旗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杆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、能用三到五句话表达场景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0" name="内容占位符 2">
            <a:extLst>
              <a:ext uri="{FF2B5EF4-FFF2-40B4-BE49-F238E27FC236}">
                <a16:creationId xmlns="" xmlns:a16="http://schemas.microsoft.com/office/drawing/2014/main" id="{31783700-CEC7-48F8-92CA-859E7F609C25}"/>
              </a:ext>
            </a:extLst>
          </p:cNvPr>
          <p:cNvSpPr>
            <a:spLocks noGrp="1"/>
          </p:cNvSpPr>
          <p:nvPr/>
        </p:nvSpPr>
        <p:spPr>
          <a:xfrm>
            <a:off x="35783" y="5922764"/>
            <a:ext cx="6368203" cy="689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/>
              <a:t>      </a:t>
            </a:r>
            <a:r>
              <a:rPr lang="zh-CN" altLang="en-US" sz="1400" smtClean="0"/>
              <a:t>我们的军舰要到台湾军演，全世界都在关注。为我们的军舰设计一面飘扬的旗帜吧！要注意材料的选择，螺丝的长短及固定要分辨下。更要注意安全！</a:t>
            </a:r>
            <a:endParaRPr lang="en-US" altLang="zh-CN" sz="1400" dirty="0"/>
          </a:p>
        </p:txBody>
      </p:sp>
      <p:sp>
        <p:nvSpPr>
          <p:cNvPr id="22" name="文本框 1">
            <a:extLst>
              <a:ext uri="{FF2B5EF4-FFF2-40B4-BE49-F238E27FC236}">
                <a16:creationId xmlns="" xmlns:a16="http://schemas.microsoft.com/office/drawing/2014/main" id="{07C4BBCD-D920-4400-8756-0B461734EFA3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第三等级</a:t>
            </a:r>
          </a:p>
        </p:txBody>
      </p:sp>
      <p:sp>
        <p:nvSpPr>
          <p:cNvPr id="23" name="标题 3">
            <a:extLst>
              <a:ext uri="{FF2B5EF4-FFF2-40B4-BE49-F238E27FC236}">
                <a16:creationId xmlns="" xmlns:a16="http://schemas.microsoft.com/office/drawing/2014/main" id="{F0FB80E8-3E97-4119-BE1F-F265704BB318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9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：飘动的旗帜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79" y="954212"/>
            <a:ext cx="5996009" cy="38970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8263" y="5058668"/>
            <a:ext cx="24593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  诗</a:t>
            </a:r>
            <a:r>
              <a:rPr lang="zh-CN" altLang="en-US" sz="1400"/>
              <a:t>词欣</a:t>
            </a:r>
            <a:r>
              <a:rPr lang="zh-CN" altLang="en-US" sz="1400"/>
              <a:t>赏</a:t>
            </a:r>
            <a:r>
              <a:rPr lang="zh-CN" altLang="en-US" sz="1400" smtClean="0"/>
              <a:t>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风</a:t>
            </a:r>
            <a:r>
              <a:rPr lang="en-US" altLang="zh-CN" sz="1400" smtClean="0"/>
              <a:t>》</a:t>
            </a:r>
            <a:r>
              <a:rPr lang="zh-CN" altLang="en-US" sz="1400" smtClean="0"/>
              <a:t>唐 李</a:t>
            </a:r>
            <a:r>
              <a:rPr lang="zh-CN" altLang="en-US" sz="1400"/>
              <a:t>峤 </a:t>
            </a:r>
          </a:p>
          <a:p>
            <a:r>
              <a:rPr lang="zh-CN" altLang="en-US" sz="1400" smtClean="0"/>
              <a:t>解</a:t>
            </a:r>
            <a:r>
              <a:rPr lang="zh-CN" altLang="en-US" sz="1400"/>
              <a:t>落三秋</a:t>
            </a:r>
            <a:r>
              <a:rPr lang="zh-CN" altLang="en-US" sz="1400"/>
              <a:t>叶</a:t>
            </a:r>
            <a:r>
              <a:rPr lang="zh-CN" altLang="en-US" sz="1400" smtClean="0"/>
              <a:t>，   能</a:t>
            </a:r>
            <a:r>
              <a:rPr lang="zh-CN" altLang="en-US" sz="1400"/>
              <a:t>开二月花。</a:t>
            </a:r>
          </a:p>
          <a:p>
            <a:r>
              <a:rPr lang="zh-CN" altLang="en-US" sz="1400"/>
              <a:t>过江千尺</a:t>
            </a:r>
            <a:r>
              <a:rPr lang="zh-CN" altLang="en-US" sz="1400"/>
              <a:t>浪</a:t>
            </a:r>
            <a:r>
              <a:rPr lang="zh-CN" altLang="en-US" sz="1400" smtClean="0"/>
              <a:t>，   入</a:t>
            </a:r>
            <a:r>
              <a:rPr lang="zh-CN" altLang="en-US" sz="1400"/>
              <a:t>竹万竿斜。</a:t>
            </a:r>
          </a:p>
        </p:txBody>
      </p:sp>
    </p:spTree>
    <p:extLst>
      <p:ext uri="{BB962C8B-B14F-4D97-AF65-F5344CB8AC3E}">
        <p14:creationId xmlns:p14="http://schemas.microsoft.com/office/powerpoint/2010/main" val="39157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A0E363EE-68D8-434B-8021-093C51DA3B58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31" name="矩形 30">
              <a:extLst>
                <a:ext uri="{FF2B5EF4-FFF2-40B4-BE49-F238E27FC236}">
                  <a16:creationId xmlns="" xmlns:a16="http://schemas.microsoft.com/office/drawing/2014/main" id="{91E265D8-BA38-4074-8996-D8D6977C9688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F404B4E5-0B65-4DBF-AC97-41EA0519C5B4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5C031602-1E1A-41A5-AFE0-321C39FEC524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BD8CBA29-68EA-410F-B52B-C940B24B7EC4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35" name="矩形 34">
              <a:extLst>
                <a:ext uri="{FF2B5EF4-FFF2-40B4-BE49-F238E27FC236}">
                  <a16:creationId xmlns="" xmlns:a16="http://schemas.microsoft.com/office/drawing/2014/main" id="{48F04DCB-ADB8-4330-83E1-086F218D1A9A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A63E6A82-50E7-45D0-859D-3303E8C5E7C0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="" xmlns:a16="http://schemas.microsoft.com/office/drawing/2014/main" id="{E91C3FCA-62E3-4C30-ADBE-6904C93121B3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38" name="文本框 9">
            <a:extLst>
              <a:ext uri="{FF2B5EF4-FFF2-40B4-BE49-F238E27FC236}">
                <a16:creationId xmlns="" xmlns:a16="http://schemas.microsoft.com/office/drawing/2014/main" id="{41A7DA3F-1F79-4BE4-A6BF-A268042EE04C}"/>
              </a:ext>
            </a:extLst>
          </p:cNvPr>
          <p:cNvSpPr txBox="1"/>
          <p:nvPr/>
        </p:nvSpPr>
        <p:spPr>
          <a:xfrm>
            <a:off x="440091" y="7252529"/>
            <a:ext cx="3705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、能将两个齿轮咬合在一起进行安装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、观察齿轮转动时眼睛的方向变化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8BE54BE9-568A-44F9-8E6C-730A3354C914}"/>
              </a:ext>
            </a:extLst>
          </p:cNvPr>
          <p:cNvSpPr txBox="1"/>
          <p:nvPr/>
        </p:nvSpPr>
        <p:spPr>
          <a:xfrm>
            <a:off x="416833" y="8725880"/>
            <a:ext cx="3729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、两个齿轮咬合在一起传动时，方向是相反的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、联系生活，在什么地方见到过齿轮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内容占位符 2">
            <a:extLst>
              <a:ext uri="{FF2B5EF4-FFF2-40B4-BE49-F238E27FC236}">
                <a16:creationId xmlns="" xmlns:a16="http://schemas.microsoft.com/office/drawing/2014/main" id="{ABEECCAC-BFD1-410E-B5E5-6522C94CBC54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600"/>
              <a:t>1</a:t>
            </a:r>
            <a:r>
              <a:rPr lang="zh-CN" sz="1600" smtClean="0"/>
              <a:t>、</a:t>
            </a:r>
            <a:r>
              <a:rPr lang="zh-CN" altLang="en-US" sz="1600" smtClean="0"/>
              <a:t>多增加一些齿轮组合成一个图案，转动起来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>
                <a:sym typeface="+mn-ea"/>
              </a:rPr>
              <a:t>2</a:t>
            </a:r>
            <a:r>
              <a:rPr lang="zh-CN" altLang="en-US" sz="1600" smtClean="0">
                <a:sym typeface="+mn-ea"/>
              </a:rPr>
              <a:t>、诵读古诗</a:t>
            </a:r>
            <a:endParaRPr lang="zh-CN" altLang="en-US" sz="1600" dirty="0">
              <a:sym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EB237B2F-87B4-4D59-B226-6813CC8D214B}"/>
              </a:ext>
            </a:extLst>
          </p:cNvPr>
          <p:cNvSpPr txBox="1"/>
          <p:nvPr/>
        </p:nvSpPr>
        <p:spPr>
          <a:xfrm>
            <a:off x="4248086" y="8702361"/>
            <a:ext cx="3349613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会安装齿轮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、齿轮能转动起来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说出两个齿轮转动的特点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内容占位符 2">
            <a:extLst>
              <a:ext uri="{FF2B5EF4-FFF2-40B4-BE49-F238E27FC236}">
                <a16:creationId xmlns="" xmlns:a16="http://schemas.microsoft.com/office/drawing/2014/main" id="{45D4E784-E4CA-4653-B89D-C19B96F9C683}"/>
              </a:ext>
            </a:extLst>
          </p:cNvPr>
          <p:cNvSpPr>
            <a:spLocks noGrp="1"/>
          </p:cNvSpPr>
          <p:nvPr/>
        </p:nvSpPr>
        <p:spPr>
          <a:xfrm>
            <a:off x="0" y="4842644"/>
            <a:ext cx="7533291" cy="75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/>
              <a:t>          </a:t>
            </a:r>
            <a:endParaRPr lang="en-US" altLang="zh-CN" sz="2000" dirty="0"/>
          </a:p>
        </p:txBody>
      </p:sp>
      <p:sp>
        <p:nvSpPr>
          <p:cNvPr id="23" name="文本框 1">
            <a:extLst>
              <a:ext uri="{FF2B5EF4-FFF2-40B4-BE49-F238E27FC236}">
                <a16:creationId xmlns="" xmlns:a16="http://schemas.microsoft.com/office/drawing/2014/main" id="{B6CCA767-590E-400D-BF06-6805B7F8C8FC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第四等级</a:t>
            </a:r>
          </a:p>
        </p:txBody>
      </p:sp>
      <p:sp>
        <p:nvSpPr>
          <p:cNvPr id="26" name="标题 3">
            <a:extLst>
              <a:ext uri="{FF2B5EF4-FFF2-40B4-BE49-F238E27FC236}">
                <a16:creationId xmlns="" xmlns:a16="http://schemas.microsoft.com/office/drawing/2014/main" id="{62123C38-798E-4425-B539-A657908E2A8A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10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：诗人的眼睛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39" y="1098228"/>
            <a:ext cx="4191516" cy="2660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04779" y="1214241"/>
            <a:ext cx="1368152" cy="24322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0231" y="57067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    </a:t>
            </a:r>
            <a:r>
              <a:rPr lang="zh-CN" altLang="en-US" smtClean="0"/>
              <a:t>  </a:t>
            </a:r>
            <a:r>
              <a:rPr lang="zh-CN" altLang="en-US" sz="1400" smtClean="0"/>
              <a:t>诗</a:t>
            </a:r>
            <a:r>
              <a:rPr lang="zh-CN" altLang="en-US" sz="1400" smtClean="0"/>
              <a:t>人李白来到了外地，他非常思念家中的亲人。又是一个月圆之夜，他望着圆圆的月夜，不觉发起呆来。家中的亲人，你们还好吗？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756295" y="4482604"/>
            <a:ext cx="24593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   诗</a:t>
            </a:r>
            <a:r>
              <a:rPr lang="zh-CN" altLang="en-US" sz="1400"/>
              <a:t>词欣</a:t>
            </a:r>
            <a:r>
              <a:rPr lang="zh-CN" altLang="en-US" sz="1400"/>
              <a:t>赏</a:t>
            </a:r>
            <a:r>
              <a:rPr lang="zh-CN" altLang="en-US" sz="1400" smtClean="0"/>
              <a:t>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静</a:t>
            </a:r>
            <a:r>
              <a:rPr lang="zh-CN" altLang="en-US" sz="1400"/>
              <a:t>夜</a:t>
            </a:r>
            <a:r>
              <a:rPr lang="zh-CN" altLang="en-US" sz="1400" smtClean="0"/>
              <a:t>思</a:t>
            </a:r>
            <a:r>
              <a:rPr lang="en-US" altLang="zh-CN" sz="1400" smtClean="0"/>
              <a:t>》</a:t>
            </a:r>
            <a:r>
              <a:rPr lang="zh-CN" altLang="en-US" sz="1400" smtClean="0"/>
              <a:t>李</a:t>
            </a:r>
            <a:r>
              <a:rPr lang="zh-CN" altLang="en-US" sz="1400"/>
              <a:t>白</a:t>
            </a:r>
          </a:p>
          <a:p>
            <a:r>
              <a:rPr lang="zh-CN" altLang="en-US" sz="1400" smtClean="0"/>
              <a:t>床</a:t>
            </a:r>
            <a:r>
              <a:rPr lang="zh-CN" altLang="en-US" sz="1400"/>
              <a:t>前明月</a:t>
            </a:r>
            <a:r>
              <a:rPr lang="zh-CN" altLang="en-US" sz="1400"/>
              <a:t>光</a:t>
            </a:r>
            <a:r>
              <a:rPr lang="zh-CN" altLang="en-US" sz="1400" smtClean="0"/>
              <a:t>，  疑</a:t>
            </a:r>
            <a:r>
              <a:rPr lang="zh-CN" altLang="en-US" sz="1400"/>
              <a:t>是地上霜。</a:t>
            </a:r>
          </a:p>
          <a:p>
            <a:r>
              <a:rPr lang="zh-CN" altLang="en-US" sz="1400" smtClean="0"/>
              <a:t>举</a:t>
            </a:r>
            <a:r>
              <a:rPr lang="zh-CN" altLang="en-US" sz="1400"/>
              <a:t>头望明</a:t>
            </a:r>
            <a:r>
              <a:rPr lang="zh-CN" altLang="en-US" sz="1400"/>
              <a:t>月</a:t>
            </a:r>
            <a:r>
              <a:rPr lang="zh-CN" altLang="en-US" sz="1400" smtClean="0"/>
              <a:t>，  低</a:t>
            </a:r>
            <a:r>
              <a:rPr lang="zh-CN" altLang="en-US" sz="1400"/>
              <a:t>头思故乡。</a:t>
            </a:r>
          </a:p>
        </p:txBody>
      </p:sp>
    </p:spTree>
    <p:extLst>
      <p:ext uri="{BB962C8B-B14F-4D97-AF65-F5344CB8AC3E}">
        <p14:creationId xmlns:p14="http://schemas.microsoft.com/office/powerpoint/2010/main" val="415098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3641E220-2BAF-4E9F-B037-6B65A02C33A7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81A844ED-6596-48B3-8C9A-189A5B94E6E9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="" xmlns:a16="http://schemas.microsoft.com/office/drawing/2014/main" id="{BB17C5D9-0B50-49CB-AF6C-7E4158286764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="" xmlns:a16="http://schemas.microsoft.com/office/drawing/2014/main" id="{0D356373-B218-482B-A2DF-E00549FA0F06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CAD19526-C9AA-41D8-83DB-6BCFF251B3BC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8E3632F7-33D7-4A7C-B50B-2519ACFD6A8A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F1195860-A1D6-43EE-8D9B-94306F28CE1A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29610682-4F0D-4766-99E9-2ED40DB77F45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31" name="文本框 9">
            <a:extLst>
              <a:ext uri="{FF2B5EF4-FFF2-40B4-BE49-F238E27FC236}">
                <a16:creationId xmlns="" xmlns:a16="http://schemas.microsoft.com/office/drawing/2014/main" id="{AABE82A5-CF69-45EB-9E96-15E5B2DBF955}"/>
              </a:ext>
            </a:extLst>
          </p:cNvPr>
          <p:cNvSpPr txBox="1"/>
          <p:nvPr/>
        </p:nvSpPr>
        <p:spPr>
          <a:xfrm>
            <a:off x="-107801" y="7290916"/>
            <a:ext cx="370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观察在两个大齿轮中增加一个齿轮，齿轮传动的方向变化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CABFC1C7-E3A8-4911-8AF5-4E771F4180FE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、两侧齿轮为同向传动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、中间齿轮改变了两者的传动方向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="" xmlns:a16="http://schemas.microsoft.com/office/drawing/2014/main" id="{6753C040-6278-41DD-BE1B-8E96DCA4027D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smtClean="0">
                <a:sym typeface="+mn-ea"/>
              </a:rPr>
              <a:t>在齿轮上涂上颜色或粘贴上图案</a:t>
            </a:r>
            <a:endParaRPr lang="en-US" altLang="zh-CN" sz="1600" smtClean="0">
              <a:sym typeface="+mn-ea"/>
            </a:endParaRPr>
          </a:p>
          <a:p>
            <a:pPr marL="0" indent="0">
              <a:buNone/>
            </a:pPr>
            <a:r>
              <a:rPr lang="zh-CN" altLang="en-US" sz="1600">
                <a:sym typeface="+mn-ea"/>
              </a:rPr>
              <a:t>编</a:t>
            </a:r>
            <a:r>
              <a:rPr lang="zh-CN" altLang="en-US" sz="1600" smtClean="0">
                <a:sym typeface="+mn-ea"/>
              </a:rPr>
              <a:t>个小故事讲给同桌听</a:t>
            </a:r>
            <a:endParaRPr lang="zh-CN" altLang="en-US" sz="1600" dirty="0"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2FC1EAAA-9CD0-4390-A6ED-CD1075B97CF7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、会安装齿轮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、齿轮能转动起来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、说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出三个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齿轮转动的特点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内容占位符 2">
            <a:extLst>
              <a:ext uri="{FF2B5EF4-FFF2-40B4-BE49-F238E27FC236}">
                <a16:creationId xmlns="" xmlns:a16="http://schemas.microsoft.com/office/drawing/2014/main" id="{C63A27DD-5899-4E99-96B9-BC9A0963C895}"/>
              </a:ext>
            </a:extLst>
          </p:cNvPr>
          <p:cNvSpPr>
            <a:spLocks noGrp="1"/>
          </p:cNvSpPr>
          <p:nvPr/>
        </p:nvSpPr>
        <p:spPr>
          <a:xfrm>
            <a:off x="108223" y="5490716"/>
            <a:ext cx="6253639" cy="75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/>
              <a:t>  </a:t>
            </a:r>
            <a:r>
              <a:rPr lang="zh-CN" altLang="en-US" sz="1400" smtClean="0"/>
              <a:t>在</a:t>
            </a:r>
            <a:r>
              <a:rPr lang="zh-CN" altLang="en-US" sz="1400" smtClean="0"/>
              <a:t>两个大齿轮中间再增加一个小的齿轮，齿轮</a:t>
            </a:r>
            <a:r>
              <a:rPr lang="zh-CN" altLang="en-US" sz="1400" smtClean="0"/>
              <a:t>的</a:t>
            </a:r>
            <a:r>
              <a:rPr lang="zh-CN" altLang="en-US" sz="1400" smtClean="0"/>
              <a:t>传动</a:t>
            </a:r>
            <a:r>
              <a:rPr lang="zh-CN" altLang="en-US" sz="1400" smtClean="0"/>
              <a:t>方</a:t>
            </a:r>
            <a:r>
              <a:rPr lang="zh-CN" altLang="en-US" sz="1400" smtClean="0"/>
              <a:t>向有什么变化呢</a:t>
            </a:r>
            <a:r>
              <a:rPr lang="zh-CN" altLang="en-US" sz="1400" smtClean="0"/>
              <a:t>？爸爸妈妈和我永远是快乐的一家人，我就是那个跳动的音符，拉着爸爸妈妈的手，在幸福的大道上，快乐前行！</a:t>
            </a:r>
            <a:endParaRPr lang="en-US" altLang="zh-CN" sz="1400" dirty="0"/>
          </a:p>
        </p:txBody>
      </p:sp>
      <p:sp>
        <p:nvSpPr>
          <p:cNvPr id="22" name="文本框 1">
            <a:extLst>
              <a:ext uri="{FF2B5EF4-FFF2-40B4-BE49-F238E27FC236}">
                <a16:creationId xmlns="" xmlns:a16="http://schemas.microsoft.com/office/drawing/2014/main" id="{3FE9AB29-3265-4E04-92D8-FC16530990EE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第四等级</a:t>
            </a:r>
          </a:p>
        </p:txBody>
      </p:sp>
      <p:sp>
        <p:nvSpPr>
          <p:cNvPr id="36" name="标题 3">
            <a:extLst>
              <a:ext uri="{FF2B5EF4-FFF2-40B4-BE49-F238E27FC236}">
                <a16:creationId xmlns="" xmlns:a16="http://schemas.microsoft.com/office/drawing/2014/main" id="{CDAD8C80-E81F-4456-8616-78EF58FB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0424"/>
            <a:ext cx="7561262" cy="604682"/>
          </a:xfrm>
        </p:spPr>
        <p:txBody>
          <a:bodyPr/>
          <a:lstStyle/>
          <a:p>
            <a:r>
              <a:rPr lang="zh-CN" altLang="en-US" sz="2400" b="1" dirty="0"/>
              <a:t>第</a:t>
            </a:r>
            <a:r>
              <a:rPr lang="en-US" altLang="zh-CN" sz="2400" b="1" dirty="0"/>
              <a:t>11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：快乐的一家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10616" y="1420372"/>
            <a:ext cx="2337073" cy="29889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8263" y="4338588"/>
            <a:ext cx="377825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smtClean="0"/>
              <a:t>    诗词欣赏：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游</a:t>
            </a:r>
            <a:r>
              <a:rPr lang="zh-CN" altLang="en-US" sz="1400"/>
              <a:t>子</a:t>
            </a:r>
            <a:r>
              <a:rPr lang="zh-CN" altLang="en-US" sz="1400" smtClean="0"/>
              <a:t>吟</a:t>
            </a:r>
            <a:r>
              <a:rPr lang="en-US" altLang="zh-CN" sz="1400" smtClean="0"/>
              <a:t>》</a:t>
            </a:r>
            <a:r>
              <a:rPr lang="zh-CN" altLang="en-US" sz="1400" smtClean="0"/>
              <a:t>唐 孟</a:t>
            </a:r>
            <a:r>
              <a:rPr lang="zh-CN" altLang="en-US" sz="1400"/>
              <a:t>郊</a:t>
            </a:r>
          </a:p>
          <a:p>
            <a:r>
              <a:rPr lang="zh-CN" altLang="en-US" sz="1400" smtClean="0"/>
              <a:t> 慈</a:t>
            </a:r>
            <a:r>
              <a:rPr lang="zh-CN" altLang="en-US" sz="1400"/>
              <a:t>母手中</a:t>
            </a:r>
            <a:r>
              <a:rPr lang="zh-CN" altLang="en-US" sz="1400"/>
              <a:t>线</a:t>
            </a:r>
            <a:r>
              <a:rPr lang="zh-CN" altLang="en-US" sz="1400" smtClean="0"/>
              <a:t>，    游</a:t>
            </a:r>
            <a:r>
              <a:rPr lang="zh-CN" altLang="en-US" sz="1400"/>
              <a:t>子身上衣。</a:t>
            </a:r>
          </a:p>
          <a:p>
            <a:r>
              <a:rPr lang="zh-CN" altLang="en-US" sz="1400"/>
              <a:t> 临行密密</a:t>
            </a:r>
            <a:r>
              <a:rPr lang="zh-CN" altLang="en-US" sz="1400"/>
              <a:t>缝</a:t>
            </a:r>
            <a:r>
              <a:rPr lang="zh-CN" altLang="en-US" sz="1400" smtClean="0"/>
              <a:t>，    意</a:t>
            </a:r>
            <a:r>
              <a:rPr lang="zh-CN" altLang="en-US" sz="1400"/>
              <a:t>恐迟迟归。</a:t>
            </a:r>
          </a:p>
          <a:p>
            <a:r>
              <a:rPr lang="zh-CN" altLang="en-US" sz="1400"/>
              <a:t> 谁言寸草</a:t>
            </a:r>
            <a:r>
              <a:rPr lang="zh-CN" altLang="en-US" sz="1400"/>
              <a:t>心</a:t>
            </a:r>
            <a:r>
              <a:rPr lang="zh-CN" altLang="en-US" sz="1400" smtClean="0"/>
              <a:t>，    报</a:t>
            </a:r>
            <a:r>
              <a:rPr lang="zh-CN" altLang="en-US" sz="1400"/>
              <a:t>得三春晖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39" y="1746300"/>
            <a:ext cx="369839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1E49A701-F9EA-4659-B9AC-C91C8827D266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08BB36F8-62C3-492D-869E-C7428536C656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="" xmlns:a16="http://schemas.microsoft.com/office/drawing/2014/main" id="{E30CA482-BFD1-402B-86B6-52E4C68FAA77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DE66835E-23DE-4A52-8261-3CDFB690F370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B42804BD-7CB7-4566-82F7-C1AAE205A450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C2EAFC43-171D-4489-8C76-7F2CFE90EA5C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05AADD55-D50C-4DC2-8282-B834929AC43F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48DEBC3D-B18E-4BE8-9FE5-6B02C4C35A79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29" name="文本框 9">
            <a:extLst>
              <a:ext uri="{FF2B5EF4-FFF2-40B4-BE49-F238E27FC236}">
                <a16:creationId xmlns="" xmlns:a16="http://schemas.microsoft.com/office/drawing/2014/main" id="{1BC85D6C-3415-4254-B022-2AFEBFEFE410}"/>
              </a:ext>
            </a:extLst>
          </p:cNvPr>
          <p:cNvSpPr txBox="1"/>
          <p:nvPr/>
        </p:nvSpPr>
        <p:spPr>
          <a:xfrm>
            <a:off x="440091" y="7252529"/>
            <a:ext cx="3705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、齿轮要咬合在一起才能传动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、两种齿轮组合的不同之处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FB7E4863-D5C1-4A52-AC8A-F4346CD20F37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、大齿轮带小齿轮为加速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、小齿轮带大齿轮为减速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内容占位符 2">
            <a:extLst>
              <a:ext uri="{FF2B5EF4-FFF2-40B4-BE49-F238E27FC236}">
                <a16:creationId xmlns="" xmlns:a16="http://schemas.microsoft.com/office/drawing/2014/main" id="{7105BB86-D86B-4235-92DA-0B2865C409C7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smtClean="0"/>
              <a:t>1</a:t>
            </a:r>
            <a:r>
              <a:rPr lang="zh-CN" altLang="en-US" sz="1600" smtClean="0"/>
              <a:t>、更换大小齿轮，观察有什么不同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>
                <a:sym typeface="+mn-ea"/>
              </a:rPr>
              <a:t>2</a:t>
            </a:r>
            <a:r>
              <a:rPr lang="zh-CN" altLang="en-US" sz="1600" smtClean="0">
                <a:sym typeface="+mn-ea"/>
              </a:rPr>
              <a:t>、再增加些小动物比赛</a:t>
            </a:r>
            <a:endParaRPr lang="zh-CN" altLang="en-US" sz="1600" dirty="0"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CD0E092D-E086-45C7-972E-0E737407D156}"/>
              </a:ext>
            </a:extLst>
          </p:cNvPr>
          <p:cNvSpPr txBox="1"/>
          <p:nvPr/>
        </p:nvSpPr>
        <p:spPr>
          <a:xfrm>
            <a:off x="4248086" y="8702361"/>
            <a:ext cx="3349613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、能说出哪组齿轮传动的快，哪组齿轮传动的慢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达个小故事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文本框 1">
            <a:extLst>
              <a:ext uri="{FF2B5EF4-FFF2-40B4-BE49-F238E27FC236}">
                <a16:creationId xmlns="" xmlns:a16="http://schemas.microsoft.com/office/drawing/2014/main" id="{468F6E5E-E50B-460D-A4AE-4D6E0EA952F4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第四等级</a:t>
            </a:r>
          </a:p>
        </p:txBody>
      </p:sp>
      <p:sp>
        <p:nvSpPr>
          <p:cNvPr id="35" name="标题 3">
            <a:extLst>
              <a:ext uri="{FF2B5EF4-FFF2-40B4-BE49-F238E27FC236}">
                <a16:creationId xmlns="" xmlns:a16="http://schemas.microsoft.com/office/drawing/2014/main" id="{E8C035C4-8E6C-4CE7-90E6-CC102CDD928F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12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：龟兔赛跑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1" y="1386260"/>
            <a:ext cx="4696537" cy="28803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26881" y="1552179"/>
            <a:ext cx="1952625" cy="2628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0231" y="5490716"/>
            <a:ext cx="6768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     </a:t>
            </a:r>
            <a:r>
              <a:rPr lang="zh-CN" altLang="en-US" sz="1400" smtClean="0"/>
              <a:t>小乌龟和小兔子在第一轮赛跑中乌龟获胜，小兔子不服输，要再比赛一次。在第二次比赛中，小兔子能获胜吗？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540271" y="4698628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故事参考：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龟兔赛跑</a:t>
            </a:r>
            <a:r>
              <a:rPr lang="en-US" altLang="zh-CN" sz="1400" smtClean="0"/>
              <a:t>》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2711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FFFB9374-1307-4F73-BD6B-128D071EE031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845E893E-C573-4765-B757-46B30BFDDE84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53B8A8FC-F64D-4594-AF91-8DA8E46BC879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C192B00C-FB98-4F74-A725-698BFB08B943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CA86067-F010-4E5A-8CD3-89A741E1C111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01785137-1CE4-4528-9480-F953E96B9E5D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838EEAF4-C0FF-4780-AA28-3AF391CC34C7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4473DED5-764B-42BC-B53C-3381FF0F9509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33" name="文本框 9">
            <a:extLst>
              <a:ext uri="{FF2B5EF4-FFF2-40B4-BE49-F238E27FC236}">
                <a16:creationId xmlns="" xmlns:a16="http://schemas.microsoft.com/office/drawing/2014/main" id="{48730578-BE46-4566-B857-E4917EC6FC39}"/>
              </a:ext>
            </a:extLst>
          </p:cNvPr>
          <p:cNvSpPr txBox="1"/>
          <p:nvPr/>
        </p:nvSpPr>
        <p:spPr>
          <a:xfrm>
            <a:off x="440091" y="7252529"/>
            <a:ext cx="3705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、会对四个材料固定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、注意对应边应该是等长的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、尝试使用螺丝钉与螺母</a:t>
            </a:r>
            <a:endParaRPr lang="en-US" altLang="zh-CN" sz="160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、操作安全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3F9AAD07-451D-4F51-AF31-3F845E310A7D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、四边形的变形特点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、让学生感受传统文化之美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内容占位符 2">
            <a:extLst>
              <a:ext uri="{FF2B5EF4-FFF2-40B4-BE49-F238E27FC236}">
                <a16:creationId xmlns="" xmlns:a16="http://schemas.microsoft.com/office/drawing/2014/main" id="{CC7F58A9-4E8F-4DA1-98FC-1191FA31E531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600"/>
              <a:t>1</a:t>
            </a:r>
            <a:r>
              <a:rPr lang="zh-CN" sz="1600" smtClean="0"/>
              <a:t>、</a:t>
            </a:r>
            <a:r>
              <a:rPr lang="zh-CN" altLang="en-US" sz="1600" smtClean="0"/>
              <a:t>改变窗户的大小 </a:t>
            </a:r>
            <a:endParaRPr lang="en-US" altLang="zh-CN" sz="1600" dirty="0"/>
          </a:p>
          <a:p>
            <a:pPr marL="0" indent="0">
              <a:buNone/>
            </a:pPr>
            <a:r>
              <a:rPr sz="1600"/>
              <a:t>2</a:t>
            </a:r>
            <a:r>
              <a:rPr lang="zh-CN" sz="1600" smtClean="0"/>
              <a:t>、</a:t>
            </a:r>
            <a:r>
              <a:rPr lang="zh-CN" altLang="en-US" sz="1600" smtClean="0"/>
              <a:t>多造几个窗户</a:t>
            </a:r>
            <a:endParaRPr lang="zh-CN" altLang="en-US" sz="1600" dirty="0">
              <a:sym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8DEF9958-179A-431F-961E-3A31ACECB7E9}"/>
              </a:ext>
            </a:extLst>
          </p:cNvPr>
          <p:cNvSpPr txBox="1"/>
          <p:nvPr/>
        </p:nvSpPr>
        <p:spPr>
          <a:xfrm>
            <a:off x="4248086" y="8702361"/>
            <a:ext cx="3349613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能搭建出一个窗户，窗户能变形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能用三到五句话表达场景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="" xmlns:a16="http://schemas.microsoft.com/office/drawing/2014/main" id="{9F20EE33-8B3F-4CDC-A90B-9E81F9554FE3}"/>
              </a:ext>
            </a:extLst>
          </p:cNvPr>
          <p:cNvSpPr>
            <a:spLocks noGrp="1"/>
          </p:cNvSpPr>
          <p:nvPr/>
        </p:nvSpPr>
        <p:spPr>
          <a:xfrm>
            <a:off x="27791" y="5922764"/>
            <a:ext cx="6098967" cy="75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/>
              <a:t>      </a:t>
            </a:r>
            <a:r>
              <a:rPr lang="zh-CN" altLang="en-US" sz="1400" smtClean="0"/>
              <a:t>小</a:t>
            </a:r>
            <a:r>
              <a:rPr lang="zh-CN" altLang="en-US" sz="1400" smtClean="0"/>
              <a:t>熊睡了整整一个冬天，他醒了，伸个大懒腰，推开窗户向个张望。哇！好一派美丽的景色啊！</a:t>
            </a:r>
            <a:endParaRPr lang="en-US" altLang="zh-CN" sz="1400" dirty="0"/>
          </a:p>
        </p:txBody>
      </p:sp>
      <p:sp>
        <p:nvSpPr>
          <p:cNvPr id="38" name="文本框 1">
            <a:extLst>
              <a:ext uri="{FF2B5EF4-FFF2-40B4-BE49-F238E27FC236}">
                <a16:creationId xmlns="" xmlns:a16="http://schemas.microsoft.com/office/drawing/2014/main" id="{97FCFA51-BF60-46A1-97C9-ABEAEBA29659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第五等级</a:t>
            </a:r>
          </a:p>
        </p:txBody>
      </p:sp>
      <p:sp>
        <p:nvSpPr>
          <p:cNvPr id="39" name="标题 3">
            <a:extLst>
              <a:ext uri="{FF2B5EF4-FFF2-40B4-BE49-F238E27FC236}">
                <a16:creationId xmlns="" xmlns:a16="http://schemas.microsoft.com/office/drawing/2014/main" id="{E227774B-3C1B-41E6-8988-7ABA6974FC2F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13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：会动的窗户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1" y="1098228"/>
            <a:ext cx="4600874" cy="2979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767" y="1818308"/>
            <a:ext cx="2316468" cy="173735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8263" y="4698628"/>
            <a:ext cx="377825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smtClean="0"/>
              <a:t>  诗词欣赏：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咏鹅</a:t>
            </a:r>
            <a:r>
              <a:rPr lang="en-US" altLang="zh-CN" sz="1400" smtClean="0"/>
              <a:t>》</a:t>
            </a:r>
            <a:r>
              <a:rPr lang="zh-CN" altLang="en-US" sz="1400" smtClean="0"/>
              <a:t>唐  骆</a:t>
            </a:r>
            <a:r>
              <a:rPr lang="zh-CN" altLang="en-US" sz="1400"/>
              <a:t>宾王</a:t>
            </a:r>
          </a:p>
          <a:p>
            <a:r>
              <a:rPr lang="zh-CN" altLang="en-US" sz="1400" smtClean="0"/>
              <a:t>鹅</a:t>
            </a:r>
            <a:r>
              <a:rPr lang="zh-CN" altLang="en-US" sz="1400"/>
              <a:t>鹅</a:t>
            </a:r>
            <a:r>
              <a:rPr lang="zh-CN" altLang="en-US" sz="1400"/>
              <a:t>鹅</a:t>
            </a:r>
            <a:r>
              <a:rPr lang="zh-CN" altLang="en-US" sz="1400" smtClean="0"/>
              <a:t>，           曲</a:t>
            </a:r>
            <a:r>
              <a:rPr lang="zh-CN" altLang="en-US" sz="1400"/>
              <a:t>项向天</a:t>
            </a:r>
            <a:r>
              <a:rPr lang="zh-CN" altLang="en-US" sz="1400"/>
              <a:t>歌</a:t>
            </a:r>
            <a:r>
              <a:rPr lang="zh-CN" altLang="en-US" sz="1400" smtClean="0"/>
              <a:t>。</a:t>
            </a:r>
            <a:endParaRPr lang="en-US" altLang="zh-CN" sz="1400" smtClean="0"/>
          </a:p>
          <a:p>
            <a:r>
              <a:rPr lang="zh-CN" altLang="en-US" sz="1400" smtClean="0"/>
              <a:t>白</a:t>
            </a:r>
            <a:r>
              <a:rPr lang="zh-CN" altLang="en-US" sz="1400"/>
              <a:t>毛浮绿</a:t>
            </a:r>
            <a:r>
              <a:rPr lang="zh-CN" altLang="en-US" sz="1400"/>
              <a:t>水</a:t>
            </a:r>
            <a:r>
              <a:rPr lang="zh-CN" altLang="en-US" sz="1400" smtClean="0"/>
              <a:t>，  红</a:t>
            </a:r>
            <a:r>
              <a:rPr lang="zh-CN" altLang="en-US" sz="1400"/>
              <a:t>掌拨清波。</a:t>
            </a:r>
          </a:p>
        </p:txBody>
      </p:sp>
    </p:spTree>
    <p:extLst>
      <p:ext uri="{BB962C8B-B14F-4D97-AF65-F5344CB8AC3E}">
        <p14:creationId xmlns:p14="http://schemas.microsoft.com/office/powerpoint/2010/main" val="308360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A5470119-C46A-4903-A18B-54D9E89C1E00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12C118F0-BB46-4B96-AF1A-F62C92229CE9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="" xmlns:a16="http://schemas.microsoft.com/office/drawing/2014/main" id="{0D09F8C1-427B-4C9B-8485-3B6A92460F63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="" xmlns:a16="http://schemas.microsoft.com/office/drawing/2014/main" id="{BF49E2A1-5A76-4EC9-983C-373503CB7079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C8A93E6B-A0C7-44DA-8C10-8B63629850D7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45BA3271-5D37-4650-B900-446D7EECF4AE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040C6873-8755-4754-BCCC-40FF0D1BDC7D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827CB989-1192-4AAE-A62D-82BBAAB17630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31" name="文本框 9">
            <a:extLst>
              <a:ext uri="{FF2B5EF4-FFF2-40B4-BE49-F238E27FC236}">
                <a16:creationId xmlns="" xmlns:a16="http://schemas.microsoft.com/office/drawing/2014/main" id="{B75C3FD2-E046-496A-991F-3867F49FB6B6}"/>
              </a:ext>
            </a:extLst>
          </p:cNvPr>
          <p:cNvSpPr txBox="1"/>
          <p:nvPr/>
        </p:nvSpPr>
        <p:spPr>
          <a:xfrm>
            <a:off x="440091" y="7252529"/>
            <a:ext cx="3705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、将四块材料组合成四边形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、拉动后使之变形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5B71578F-D785-4E1B-B34F-9CA8312B0D40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、四边形会变形的特点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、学生感受传统文化之美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="" xmlns:a16="http://schemas.microsoft.com/office/drawing/2014/main" id="{EF87597E-7251-4F31-A164-AF333AE8BA87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600"/>
              <a:t>1</a:t>
            </a:r>
            <a:r>
              <a:rPr lang="zh-CN" sz="1600" smtClean="0"/>
              <a:t>、</a:t>
            </a:r>
            <a:r>
              <a:rPr lang="zh-CN" altLang="en-US" sz="1600" smtClean="0"/>
              <a:t>制作出大小不同的多条鱼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>
                <a:sym typeface="+mn-ea"/>
              </a:rPr>
              <a:t>2</a:t>
            </a:r>
            <a:r>
              <a:rPr lang="zh-CN" altLang="en-US" sz="1600" smtClean="0">
                <a:sym typeface="+mn-ea"/>
              </a:rPr>
              <a:t>、让鱼流动起来，并说个小故事</a:t>
            </a:r>
            <a:endParaRPr lang="zh-CN" altLang="en-US" sz="1600" dirty="0"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631A0269-96F9-436B-AEA4-2B64576504F9}"/>
              </a:ext>
            </a:extLst>
          </p:cNvPr>
          <p:cNvSpPr txBox="1"/>
          <p:nvPr/>
        </p:nvSpPr>
        <p:spPr>
          <a:xfrm>
            <a:off x="4248086" y="8702361"/>
            <a:ext cx="3349613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能搭建出小鱼，上下板子要有规律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、能用三到五句话表达场景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内容占位符 2">
            <a:extLst>
              <a:ext uri="{FF2B5EF4-FFF2-40B4-BE49-F238E27FC236}">
                <a16:creationId xmlns="" xmlns:a16="http://schemas.microsoft.com/office/drawing/2014/main" id="{5B05E023-77F7-4BC2-80BC-873C6B9E59AC}"/>
              </a:ext>
            </a:extLst>
          </p:cNvPr>
          <p:cNvSpPr>
            <a:spLocks noGrp="1"/>
          </p:cNvSpPr>
          <p:nvPr/>
        </p:nvSpPr>
        <p:spPr>
          <a:xfrm>
            <a:off x="57663" y="5418708"/>
            <a:ext cx="7533291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/>
              <a:t>      </a:t>
            </a:r>
            <a:r>
              <a:rPr lang="zh-CN" altLang="en-US" sz="1400" smtClean="0"/>
              <a:t>看，一条条小鱼快活地在荷叶间游来游去。在炎热的夏季，我们要能变身为小鱼，去海底游览，与海龟交朋友、与大鲨鱼拉拉手</a:t>
            </a:r>
            <a:r>
              <a:rPr lang="en-US" altLang="zh-CN" sz="1400" smtClean="0"/>
              <a:t>……</a:t>
            </a:r>
            <a:endParaRPr lang="en-US" altLang="zh-CN" sz="1400" dirty="0"/>
          </a:p>
        </p:txBody>
      </p:sp>
      <p:sp>
        <p:nvSpPr>
          <p:cNvPr id="36" name="文本框 1">
            <a:extLst>
              <a:ext uri="{FF2B5EF4-FFF2-40B4-BE49-F238E27FC236}">
                <a16:creationId xmlns="" xmlns:a16="http://schemas.microsoft.com/office/drawing/2014/main" id="{77AB729E-4D50-40D2-BA83-839E6AFAD9B3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第五等级</a:t>
            </a:r>
          </a:p>
        </p:txBody>
      </p:sp>
      <p:sp>
        <p:nvSpPr>
          <p:cNvPr id="37" name="标题 3">
            <a:extLst>
              <a:ext uri="{FF2B5EF4-FFF2-40B4-BE49-F238E27FC236}">
                <a16:creationId xmlns="" xmlns:a16="http://schemas.microsoft.com/office/drawing/2014/main" id="{4978FA5F-21CC-4817-99D8-E1CCBFC08BC1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14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：游动的小鱼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9665" y="1427386"/>
            <a:ext cx="1544118" cy="17498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7" y="882204"/>
            <a:ext cx="4316614" cy="278170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6255" y="4266580"/>
            <a:ext cx="45542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mtClean="0"/>
              <a:t>   诗词欣赏：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江南</a:t>
            </a:r>
            <a:r>
              <a:rPr lang="en-US" altLang="zh-CN" sz="1400" smtClean="0"/>
              <a:t>》</a:t>
            </a:r>
            <a:r>
              <a:rPr lang="zh-CN" altLang="en-US" sz="1400" smtClean="0"/>
              <a:t>汉</a:t>
            </a:r>
            <a:r>
              <a:rPr lang="zh-CN" altLang="en-US" sz="1400"/>
              <a:t>乐府</a:t>
            </a:r>
          </a:p>
          <a:p>
            <a:r>
              <a:rPr lang="zh-CN" altLang="en-US" sz="1400" smtClean="0"/>
              <a:t>江</a:t>
            </a:r>
            <a:r>
              <a:rPr lang="zh-CN" altLang="en-US" sz="1400"/>
              <a:t>南可采莲，莲叶何田</a:t>
            </a:r>
            <a:r>
              <a:rPr lang="zh-CN" altLang="en-US" sz="1400"/>
              <a:t>田</a:t>
            </a:r>
            <a:r>
              <a:rPr lang="zh-CN" altLang="en-US" sz="1400" smtClean="0"/>
              <a:t>。 </a:t>
            </a:r>
            <a:r>
              <a:rPr lang="zh-CN" altLang="en-US" sz="1400"/>
              <a:t>鱼戏莲叶间。</a:t>
            </a:r>
          </a:p>
          <a:p>
            <a:r>
              <a:rPr lang="zh-CN" altLang="en-US" sz="1400" smtClean="0"/>
              <a:t>鱼</a:t>
            </a:r>
            <a:r>
              <a:rPr lang="zh-CN" altLang="en-US" sz="1400"/>
              <a:t>戏莲叶东，鱼戏莲叶西，鱼戏莲叶南，鱼戏莲叶北。</a:t>
            </a:r>
          </a:p>
        </p:txBody>
      </p:sp>
    </p:spTree>
    <p:extLst>
      <p:ext uri="{BB962C8B-B14F-4D97-AF65-F5344CB8AC3E}">
        <p14:creationId xmlns:p14="http://schemas.microsoft.com/office/powerpoint/2010/main" val="250598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">
            <a:extLst>
              <a:ext uri="{FF2B5EF4-FFF2-40B4-BE49-F238E27FC236}">
                <a16:creationId xmlns="" xmlns:a16="http://schemas.microsoft.com/office/drawing/2014/main" id="{D829A070-6996-4B94-9FC8-B042C88B98AC}"/>
              </a:ext>
            </a:extLst>
          </p:cNvPr>
          <p:cNvSpPr txBox="1"/>
          <p:nvPr/>
        </p:nvSpPr>
        <p:spPr>
          <a:xfrm>
            <a:off x="468263" y="450156"/>
            <a:ext cx="6696744" cy="960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创客教育普惠行动：为什么普惠，为谁普惠？</a:t>
            </a:r>
            <a:endParaRPr lang="en-US" altLang="zh-CN" sz="1600" b="1" dirty="0"/>
          </a:p>
          <a:p>
            <a:endParaRPr lang="en-US" altLang="zh-CN" sz="1600" dirty="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/>
              <a:t>        创客教育发展至今已经经历了五个年头了，作为国内最早开展创客教育的老师</a:t>
            </a:r>
            <a:r>
              <a:rPr lang="en-US" altLang="zh-CN" sz="1600" dirty="0"/>
              <a:t>——</a:t>
            </a:r>
            <a:r>
              <a:rPr lang="zh-CN" altLang="en-US" sz="1600" dirty="0"/>
              <a:t>北京景山学校的吴俊杰老师表示：“创客教育展现了正在走向国际舞台中心的教育领域的中国气派，但是也应该注意在加大软硬件投入的同时，起到兜底左右的普惠性低成本课程的开发工作，它虽然可能没有什么商业前景，但是必须做，因为普惠是创客教育的基础”</a:t>
            </a:r>
            <a:endParaRPr lang="en-US" altLang="zh-CN" sz="1600" dirty="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/>
              <a:t>        </a:t>
            </a:r>
            <a:r>
              <a:rPr lang="zh-CN" altLang="en-US" sz="1600" dirty="0"/>
              <a:t>少年创学院的前身是从事成年人创客项目产业孵化的硬创帮，</a:t>
            </a:r>
            <a:r>
              <a:rPr lang="en-US" altLang="zh-CN" sz="1600" dirty="0"/>
              <a:t>2013</a:t>
            </a:r>
            <a:r>
              <a:rPr lang="zh-CN" altLang="en-US" sz="1600" dirty="0"/>
              <a:t>年，几乎与创客教育同步，硬创帮获得了好未来集团</a:t>
            </a:r>
            <a:r>
              <a:rPr lang="en-US" altLang="zh-CN" sz="1600" dirty="0"/>
              <a:t>600</a:t>
            </a:r>
            <a:r>
              <a:rPr lang="zh-CN" altLang="en-US" sz="1600" dirty="0"/>
              <a:t>万人民币的战略投资。我们几乎把这笔钱全部用来做创客文化的本土化培育上，各种各样的创客马拉松，赞助各种会议和举办创客分享会和各种低成本的创客技能的工作坊。创始人张路至今还常常一个人背个包出差，坐在后排，帮着忙着忙那，被圈内人称为“最低调的创客圈老总”。只问付出，不问收获，坚守初心，维护公义，是硬创帮和后来的少年创学院一直坚守的行业底线。好在整个行业还在上升期，所以这么多年了，少年创学院虽然不算大火，但也得到了很多一线老师和机构的认可，算是在教育圈子里埋下了一颗创客的种子。</a:t>
            </a:r>
            <a:endParaRPr lang="en-US" altLang="zh-CN" sz="1600" dirty="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/>
              <a:t>         2018</a:t>
            </a:r>
            <a:r>
              <a:rPr lang="zh-CN" altLang="en-US" sz="1600" dirty="0"/>
              <a:t>年，吴俊杰老师感受到行业存在着普惠课程不足，结构不协调的风险之后，决定组织熟悉的教师朋友组建开源课程的团队，想不到什么太好的名字，索性就叫“吴俊杰和他的朋友们”首批开发的课程基本上都是零成本但是非常考验智力，方便组织后续课程的开发和相关活动的组织。吴俊杰老师在谢作如老师的邀请下参与了教育部</a:t>
            </a:r>
            <a:r>
              <a:rPr lang="en-US" altLang="zh-CN" sz="1600" dirty="0"/>
              <a:t>《</a:t>
            </a:r>
            <a:r>
              <a:rPr lang="zh-CN" altLang="en-US" sz="1600" dirty="0"/>
              <a:t>中小学综合实践活动指导纲要</a:t>
            </a:r>
            <a:r>
              <a:rPr lang="en-US" altLang="zh-CN" sz="1600" dirty="0"/>
              <a:t>》</a:t>
            </a:r>
            <a:r>
              <a:rPr lang="zh-CN" altLang="en-US" sz="1600" dirty="0"/>
              <a:t>当中信息技术学科的推荐活动“</a:t>
            </a:r>
            <a:r>
              <a:rPr lang="zh-CN" altLang="en-US" sz="1600" b="1" dirty="0"/>
              <a:t>程序世界中的多彩花园</a:t>
            </a:r>
            <a:r>
              <a:rPr lang="zh-CN" altLang="en-US" sz="1600" dirty="0"/>
              <a:t>”“</a:t>
            </a:r>
            <a:r>
              <a:rPr lang="zh-CN" altLang="en-US" sz="1600" b="1" dirty="0"/>
              <a:t>二维三维的任意变换</a:t>
            </a:r>
            <a:r>
              <a:rPr lang="zh-CN" altLang="en-US" sz="1600" dirty="0"/>
              <a:t> ”“</a:t>
            </a:r>
            <a:r>
              <a:rPr lang="zh-CN" altLang="zh-CN" sz="1600" b="1" dirty="0"/>
              <a:t>手工制作与数字加工</a:t>
            </a:r>
            <a:r>
              <a:rPr lang="zh-CN" altLang="en-US" sz="1600" dirty="0"/>
              <a:t>”的写作工作，他将最初设计这些活动的初心，凝聚在这本薄薄的开源课程的手册当中。</a:t>
            </a:r>
            <a:endParaRPr lang="en-US" altLang="zh-CN" sz="1600" dirty="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/>
              <a:t>        “创意物化”</a:t>
            </a:r>
            <a:r>
              <a:rPr lang="zh-CN" altLang="en-US" sz="1600" dirty="0"/>
              <a:t>是指导纲要中的核心概念，培养学生一种惜物乐为的态度，把创意、造物、可持续发展和工匠精神结合起来，是本手册设计的一个基本点。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/>
              <a:t>        手册的电子版开源可以在</a:t>
            </a:r>
            <a:r>
              <a:rPr lang="en-US" altLang="zh-CN" sz="1600" dirty="0"/>
              <a:t>ingchuang.com</a:t>
            </a:r>
            <a:r>
              <a:rPr lang="zh-CN" altLang="en-US" sz="1600" dirty="0"/>
              <a:t>，或者少年创学院工作号上下载，使用署名</a:t>
            </a:r>
            <a:r>
              <a:rPr lang="en-US" altLang="zh-CN" sz="1600" dirty="0"/>
              <a:t>-</a:t>
            </a:r>
            <a:r>
              <a:rPr lang="zh-CN" altLang="en-US" sz="1600" dirty="0"/>
              <a:t>以相同的方式传播方式可以用于商业用途，也可以自行印刷。总之，为中国开发普惠课程，为中国的未来，普惠行动</a:t>
            </a:r>
            <a:r>
              <a:rPr lang="en-US" altLang="zh-CN" sz="1600" dirty="0"/>
              <a:t>——</a:t>
            </a:r>
            <a:r>
              <a:rPr lang="zh-CN" altLang="en-US" sz="1600" dirty="0"/>
              <a:t>需要你！</a:t>
            </a:r>
            <a:endParaRPr lang="en-US" altLang="zh-CN" sz="1600" dirty="0"/>
          </a:p>
        </p:txBody>
      </p:sp>
      <p:sp>
        <p:nvSpPr>
          <p:cNvPr id="12" name="灯片编号占位符 6">
            <a:extLst>
              <a:ext uri="{FF2B5EF4-FFF2-40B4-BE49-F238E27FC236}">
                <a16:creationId xmlns="" xmlns:a16="http://schemas.microsoft.com/office/drawing/2014/main" id="{A8B6B663-31FC-4579-953E-238CC3DD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18905" y="9911198"/>
            <a:ext cx="1764295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13" name="页脚占位符 7">
            <a:extLst>
              <a:ext uri="{FF2B5EF4-FFF2-40B4-BE49-F238E27FC236}">
                <a16:creationId xmlns="" xmlns:a16="http://schemas.microsoft.com/office/drawing/2014/main" id="{2B7E41D2-ABB3-46DC-BF34-0AA45593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3432" y="9911198"/>
            <a:ext cx="2394400" cy="569325"/>
          </a:xfrm>
        </p:spPr>
        <p:txBody>
          <a:bodyPr/>
          <a:lstStyle/>
          <a:p>
            <a:r>
              <a:rPr lang="zh-CN" altLang="en-US" dirty="0"/>
              <a:t>创客教育普惠行动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85131" y="9980972"/>
            <a:ext cx="791148" cy="688394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B1BFCE5C-FB37-4475-AFC8-E52DD73505A5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CC21EC13-A59C-489D-9792-9083A59BF039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="" xmlns:a16="http://schemas.microsoft.com/office/drawing/2014/main" id="{EBA6E500-5C7E-4DFE-8F87-7BBE2E8907B2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120D82FA-8A1E-4AF7-A600-5026F10AE6F4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13076B61-7491-41C2-9957-DC1E557F171D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99212496-7809-4A0E-AA72-A64BC9052BBA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6DC49F52-5A07-47A0-830C-05E10BEAF949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D35E739F-EA05-41B1-B707-4FD9E3513376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29" name="文本框 9">
            <a:extLst>
              <a:ext uri="{FF2B5EF4-FFF2-40B4-BE49-F238E27FC236}">
                <a16:creationId xmlns="" xmlns:a16="http://schemas.microsoft.com/office/drawing/2014/main" id="{A685D810-1EE8-497F-B933-E5716001A373}"/>
              </a:ext>
            </a:extLst>
          </p:cNvPr>
          <p:cNvSpPr txBox="1"/>
          <p:nvPr/>
        </p:nvSpPr>
        <p:spPr>
          <a:xfrm>
            <a:off x="440091" y="7252529"/>
            <a:ext cx="4060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、能制作出一个雨刷器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、利用铆钉或螺丝将材料固定好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87CB9CFC-F33C-4D81-A03E-2643714477B5}"/>
              </a:ext>
            </a:extLst>
          </p:cNvPr>
          <p:cNvSpPr txBox="1"/>
          <p:nvPr/>
        </p:nvSpPr>
        <p:spPr>
          <a:xfrm>
            <a:off x="416833" y="8725880"/>
            <a:ext cx="4083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、四边形会变形的特点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、雨刷器的摆动特点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内容占位符 2">
            <a:extLst>
              <a:ext uri="{FF2B5EF4-FFF2-40B4-BE49-F238E27FC236}">
                <a16:creationId xmlns="" xmlns:a16="http://schemas.microsoft.com/office/drawing/2014/main" id="{79C9958D-CD9B-4249-8F2F-689C497740EA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600"/>
              <a:t>1</a:t>
            </a:r>
            <a:r>
              <a:rPr lang="zh-CN" sz="1600" smtClean="0"/>
              <a:t>、</a:t>
            </a:r>
            <a:r>
              <a:rPr lang="zh-CN" altLang="en-US" sz="1600"/>
              <a:t>制</a:t>
            </a:r>
            <a:r>
              <a:rPr lang="zh-CN" altLang="en-US" sz="1600" smtClean="0"/>
              <a:t>作一个更大的雨刷器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/>
              <a:t>2</a:t>
            </a:r>
            <a:r>
              <a:rPr lang="zh-CN" altLang="en-US" sz="1600" smtClean="0"/>
              <a:t>、试着给雨刷器做把刷子 </a:t>
            </a:r>
            <a:endParaRPr lang="zh-CN" altLang="en-US" sz="1600" dirty="0"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C7888DA8-B695-423B-B621-40D5BA898C3C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、能制作出一个雨刷器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能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用三到五句话表达场景</a:t>
            </a:r>
          </a:p>
          <a:p>
            <a:r>
              <a:rPr lang="en-US" altLang="zh-CN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="" xmlns:a16="http://schemas.microsoft.com/office/drawing/2014/main" id="{CA5536C8-1016-410A-BD85-0367B8428094}"/>
              </a:ext>
            </a:extLst>
          </p:cNvPr>
          <p:cNvSpPr>
            <a:spLocks noGrp="1"/>
          </p:cNvSpPr>
          <p:nvPr/>
        </p:nvSpPr>
        <p:spPr>
          <a:xfrm>
            <a:off x="108223" y="5418708"/>
            <a:ext cx="5904656" cy="719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/>
              <a:t> </a:t>
            </a:r>
            <a:r>
              <a:rPr lang="zh-CN" altLang="en-US" sz="2000"/>
              <a:t>   </a:t>
            </a:r>
            <a:r>
              <a:rPr lang="zh-CN" altLang="en-US" sz="1400" smtClean="0"/>
              <a:t>下雨了，爸爸打开了车上的雨刷器，雨刷器左右摆动，一会就将窗户上的水刷走了。今天，我也可以做一个雨刷器。</a:t>
            </a:r>
            <a:endParaRPr lang="en-US" altLang="zh-CN" sz="1400" dirty="0"/>
          </a:p>
        </p:txBody>
      </p:sp>
      <p:sp>
        <p:nvSpPr>
          <p:cNvPr id="34" name="文本框 1">
            <a:extLst>
              <a:ext uri="{FF2B5EF4-FFF2-40B4-BE49-F238E27FC236}">
                <a16:creationId xmlns="" xmlns:a16="http://schemas.microsoft.com/office/drawing/2014/main" id="{09EDE0CE-14D9-4CB6-AD9D-82E044FBD5DF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第五等级</a:t>
            </a:r>
          </a:p>
        </p:txBody>
      </p:sp>
      <p:sp>
        <p:nvSpPr>
          <p:cNvPr id="35" name="标题 3">
            <a:extLst>
              <a:ext uri="{FF2B5EF4-FFF2-40B4-BE49-F238E27FC236}">
                <a16:creationId xmlns="" xmlns:a16="http://schemas.microsoft.com/office/drawing/2014/main" id="{DC1BB30E-9539-4403-921D-EB91A71F032C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15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：雨刷器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0950" y="1220037"/>
            <a:ext cx="2088232" cy="2708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39" y="1242244"/>
            <a:ext cx="3995632" cy="25922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8263" y="4122564"/>
            <a:ext cx="377825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smtClean="0"/>
              <a:t>    诗</a:t>
            </a:r>
            <a:r>
              <a:rPr lang="zh-CN" altLang="en-US" sz="1400" smtClean="0"/>
              <a:t>歌欣赏</a:t>
            </a:r>
            <a:r>
              <a:rPr lang="zh-CN" altLang="en-US" sz="1400" smtClean="0"/>
              <a:t>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春</a:t>
            </a:r>
            <a:r>
              <a:rPr lang="zh-CN" altLang="en-US" sz="1400"/>
              <a:t>夜喜</a:t>
            </a:r>
            <a:r>
              <a:rPr lang="zh-CN" altLang="en-US" sz="1400" smtClean="0"/>
              <a:t>雨</a:t>
            </a:r>
            <a:r>
              <a:rPr lang="en-US" altLang="zh-CN" sz="1400" smtClean="0"/>
              <a:t>》</a:t>
            </a:r>
            <a:r>
              <a:rPr lang="zh-CN" altLang="en-US" sz="1400" smtClean="0"/>
              <a:t>唐 </a:t>
            </a:r>
            <a:r>
              <a:rPr lang="zh-CN" altLang="en-US" sz="1400"/>
              <a:t>杜甫</a:t>
            </a:r>
          </a:p>
          <a:p>
            <a:r>
              <a:rPr lang="zh-CN" altLang="en-US" sz="1400" smtClean="0"/>
              <a:t> </a:t>
            </a:r>
            <a:r>
              <a:rPr lang="zh-CN" altLang="en-US" sz="1400" smtClean="0"/>
              <a:t> </a:t>
            </a:r>
            <a:r>
              <a:rPr lang="zh-CN" altLang="en-US" sz="1400" smtClean="0"/>
              <a:t>好</a:t>
            </a:r>
            <a:r>
              <a:rPr lang="zh-CN" altLang="en-US" sz="1400"/>
              <a:t>雨知时节</a:t>
            </a:r>
            <a:r>
              <a:rPr lang="zh-CN" altLang="en-US" sz="1400" smtClean="0"/>
              <a:t>，   当</a:t>
            </a:r>
            <a:r>
              <a:rPr lang="zh-CN" altLang="en-US" sz="1400"/>
              <a:t>春乃发生</a:t>
            </a:r>
            <a:r>
              <a:rPr lang="zh-CN" altLang="en-US" sz="1400" smtClean="0"/>
              <a:t>。</a:t>
            </a:r>
            <a:endParaRPr lang="en-US" altLang="zh-CN" sz="1400" smtClean="0"/>
          </a:p>
          <a:p>
            <a:r>
              <a:rPr lang="zh-CN" altLang="en-US" sz="1400" smtClean="0"/>
              <a:t> </a:t>
            </a:r>
            <a:r>
              <a:rPr lang="zh-CN" altLang="en-US" sz="1400" smtClean="0"/>
              <a:t> </a:t>
            </a:r>
            <a:r>
              <a:rPr lang="zh-CN" altLang="en-US" sz="1400" smtClean="0"/>
              <a:t>随</a:t>
            </a:r>
            <a:r>
              <a:rPr lang="zh-CN" altLang="en-US" sz="1400"/>
              <a:t>风潜入夜</a:t>
            </a:r>
            <a:r>
              <a:rPr lang="zh-CN" altLang="en-US" sz="1400" smtClean="0"/>
              <a:t>，   润</a:t>
            </a:r>
            <a:r>
              <a:rPr lang="zh-CN" altLang="en-US" sz="1400"/>
              <a:t>物细无声。</a:t>
            </a:r>
          </a:p>
        </p:txBody>
      </p:sp>
    </p:spTree>
    <p:extLst>
      <p:ext uri="{BB962C8B-B14F-4D97-AF65-F5344CB8AC3E}">
        <p14:creationId xmlns:p14="http://schemas.microsoft.com/office/powerpoint/2010/main" val="15098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85131" y="9980972"/>
            <a:ext cx="791148" cy="688394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E499F0AA-2C8A-4A95-B6C9-22588C5CAFF0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970105D1-3075-4F90-9BD8-3B0E9E0645FF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BCA73C9E-4178-467D-9BD8-5309CE755AF5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="" xmlns:a16="http://schemas.microsoft.com/office/drawing/2014/main" id="{793E95B3-7C29-4D6F-BAAE-96F1CCC995DE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BE0FD3D6-9705-40FB-B816-5A1F9708A355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27" name="矩形 26">
              <a:extLst>
                <a:ext uri="{FF2B5EF4-FFF2-40B4-BE49-F238E27FC236}">
                  <a16:creationId xmlns="" xmlns:a16="http://schemas.microsoft.com/office/drawing/2014/main" id="{0AF9F5AA-6EA6-444B-955D-8FB85EE9931F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C44DA0D8-22C8-4786-B163-C6CDFA6CF3BA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721442A3-9512-4A66-BEDF-FFD36A07B778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30" name="文本框 9">
            <a:extLst>
              <a:ext uri="{FF2B5EF4-FFF2-40B4-BE49-F238E27FC236}">
                <a16:creationId xmlns="" xmlns:a16="http://schemas.microsoft.com/office/drawing/2014/main" id="{CC2C1A0C-73AA-45AF-A61F-C0C8BAF9B5B5}"/>
              </a:ext>
            </a:extLst>
          </p:cNvPr>
          <p:cNvSpPr txBox="1"/>
          <p:nvPr/>
        </p:nvSpPr>
        <p:spPr>
          <a:xfrm>
            <a:off x="440091" y="7252529"/>
            <a:ext cx="3705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、利用连杆机构做一个欢迎装置，各部件间要能灵活转动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、根据需要选择螺丝钉或铆钉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、各材料间位置排列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7C51A4F0-65B3-48D1-8113-7EA7BC4E11C3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、曲柄连杆结构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、摩擦力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内容占位符 2">
            <a:extLst>
              <a:ext uri="{FF2B5EF4-FFF2-40B4-BE49-F238E27FC236}">
                <a16:creationId xmlns="" xmlns:a16="http://schemas.microsoft.com/office/drawing/2014/main" id="{70D2FEFD-82F1-40D4-B017-D20556F6808D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600"/>
              <a:t>1</a:t>
            </a:r>
            <a:r>
              <a:rPr lang="zh-CN" sz="1600" smtClean="0"/>
              <a:t>、</a:t>
            </a:r>
            <a:r>
              <a:rPr lang="zh-CN" altLang="en-US" sz="1600" smtClean="0"/>
              <a:t>将装置装饰得更有创意些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>
                <a:sym typeface="+mn-ea"/>
              </a:rPr>
              <a:t>2</a:t>
            </a:r>
            <a:r>
              <a:rPr lang="zh-CN" altLang="en-US" sz="1600" smtClean="0">
                <a:sym typeface="+mn-ea"/>
              </a:rPr>
              <a:t>、诵读古诗文</a:t>
            </a:r>
            <a:endParaRPr lang="zh-CN" altLang="en-US" sz="1600" dirty="0"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ADB904C2-CCDD-4009-ACB5-4A276AB4C7B9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能搭建出欢迎装置，并涂色装饰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能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用三到五句话表达场景</a:t>
            </a:r>
          </a:p>
          <a:p>
            <a:r>
              <a:rPr lang="en-US" altLang="zh-CN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4" name="内容占位符 2">
            <a:extLst>
              <a:ext uri="{FF2B5EF4-FFF2-40B4-BE49-F238E27FC236}">
                <a16:creationId xmlns="" xmlns:a16="http://schemas.microsoft.com/office/drawing/2014/main" id="{FD2016AB-D9DC-4159-8FF6-1E606FBD522E}"/>
              </a:ext>
            </a:extLst>
          </p:cNvPr>
          <p:cNvSpPr>
            <a:spLocks noGrp="1"/>
          </p:cNvSpPr>
          <p:nvPr/>
        </p:nvSpPr>
        <p:spPr>
          <a:xfrm>
            <a:off x="27972" y="5130676"/>
            <a:ext cx="7533291" cy="719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/>
              <a:t>         </a:t>
            </a:r>
            <a:endParaRPr lang="en-US" altLang="zh-CN" sz="2000" dirty="0"/>
          </a:p>
        </p:txBody>
      </p:sp>
      <p:sp>
        <p:nvSpPr>
          <p:cNvPr id="35" name="文本框 1">
            <a:extLst>
              <a:ext uri="{FF2B5EF4-FFF2-40B4-BE49-F238E27FC236}">
                <a16:creationId xmlns="" xmlns:a16="http://schemas.microsoft.com/office/drawing/2014/main" id="{4E3EE6F0-CE5D-40F2-9665-35AEE5D81143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第六等级</a:t>
            </a:r>
          </a:p>
        </p:txBody>
      </p:sp>
      <p:sp>
        <p:nvSpPr>
          <p:cNvPr id="36" name="标题 3">
            <a:extLst>
              <a:ext uri="{FF2B5EF4-FFF2-40B4-BE49-F238E27FC236}">
                <a16:creationId xmlns="" xmlns:a16="http://schemas.microsoft.com/office/drawing/2014/main" id="{CDA71CA8-739E-41B0-ADE1-0FF9188FC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0424"/>
            <a:ext cx="7561262" cy="604682"/>
          </a:xfrm>
        </p:spPr>
        <p:txBody>
          <a:bodyPr/>
          <a:lstStyle/>
          <a:p>
            <a:r>
              <a:rPr lang="zh-CN" altLang="en-US" sz="2400" b="1" dirty="0"/>
              <a:t>第</a:t>
            </a:r>
            <a:r>
              <a:rPr lang="en-US" altLang="zh-CN" sz="2400" b="1" dirty="0"/>
              <a:t>16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：欢迎光临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3" y="1602284"/>
            <a:ext cx="3932261" cy="2450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703" y="1890316"/>
            <a:ext cx="2627604" cy="19630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39" y="59227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    </a:t>
            </a:r>
            <a:r>
              <a:rPr lang="zh-CN" altLang="en-US" smtClean="0"/>
              <a:t>   </a:t>
            </a:r>
            <a:r>
              <a:rPr lang="zh-CN" altLang="en-US" sz="1400" smtClean="0"/>
              <a:t>诗</a:t>
            </a:r>
            <a:r>
              <a:rPr lang="zh-CN" altLang="en-US" sz="1400" smtClean="0"/>
              <a:t>人回到阔别多年的家乡，虽然很多人都不认识，但也受到乡亲们的热烈欢迎。小朋友用灵巧的小手，制作一个特别的装置吧！</a:t>
            </a:r>
            <a:endParaRPr lang="zh-CN" altLang="en-US" sz="1400"/>
          </a:p>
        </p:txBody>
      </p:sp>
      <p:sp>
        <p:nvSpPr>
          <p:cNvPr id="6" name="矩形 5"/>
          <p:cNvSpPr/>
          <p:nvPr/>
        </p:nvSpPr>
        <p:spPr>
          <a:xfrm>
            <a:off x="324247" y="4698628"/>
            <a:ext cx="377825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smtClean="0"/>
              <a:t>    诗词欣赏：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回</a:t>
            </a:r>
            <a:r>
              <a:rPr lang="zh-CN" altLang="en-US" sz="1400"/>
              <a:t>乡</a:t>
            </a:r>
            <a:r>
              <a:rPr lang="zh-CN" altLang="en-US" sz="1400"/>
              <a:t>偶</a:t>
            </a:r>
            <a:r>
              <a:rPr lang="zh-CN" altLang="en-US" sz="1400" smtClean="0"/>
              <a:t>书</a:t>
            </a:r>
            <a:r>
              <a:rPr lang="en-US" altLang="zh-CN" sz="1400" smtClean="0"/>
              <a:t>》</a:t>
            </a:r>
            <a:r>
              <a:rPr lang="zh-CN" altLang="en-US" sz="1400" smtClean="0"/>
              <a:t>唐 贺</a:t>
            </a:r>
            <a:r>
              <a:rPr lang="zh-CN" altLang="en-US" sz="1400"/>
              <a:t>知章</a:t>
            </a:r>
          </a:p>
          <a:p>
            <a:r>
              <a:rPr lang="zh-CN" altLang="en-US" sz="1400" smtClean="0"/>
              <a:t>少</a:t>
            </a:r>
            <a:r>
              <a:rPr lang="zh-CN" altLang="en-US" sz="1400"/>
              <a:t>小离家老大回，乡音无改鬓毛衰。</a:t>
            </a:r>
          </a:p>
          <a:p>
            <a:r>
              <a:rPr lang="zh-CN" altLang="en-US" sz="1400" smtClean="0"/>
              <a:t>儿童</a:t>
            </a:r>
            <a:r>
              <a:rPr lang="zh-CN" altLang="en-US" sz="1400"/>
              <a:t>相见不相识，笑问客从何处来。</a:t>
            </a:r>
          </a:p>
        </p:txBody>
      </p:sp>
    </p:spTree>
    <p:extLst>
      <p:ext uri="{BB962C8B-B14F-4D97-AF65-F5344CB8AC3E}">
        <p14:creationId xmlns:p14="http://schemas.microsoft.com/office/powerpoint/2010/main" val="506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85131" y="9980972"/>
            <a:ext cx="791148" cy="688394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0A9E67F1-DE01-4A3C-8511-D08466A02AC7}"/>
              </a:ext>
            </a:extLst>
          </p:cNvPr>
          <p:cNvGrpSpPr/>
          <p:nvPr/>
        </p:nvGrpSpPr>
        <p:grpSpPr>
          <a:xfrm>
            <a:off x="0" y="6786860"/>
            <a:ext cx="7675006" cy="368300"/>
            <a:chOff x="57" y="9366"/>
            <a:chExt cx="11793" cy="580"/>
          </a:xfrm>
        </p:grpSpPr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5999A64E-10AA-4353-949F-DBCA850A8B3F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="" xmlns:a16="http://schemas.microsoft.com/office/drawing/2014/main" id="{350DB443-EA72-49B0-80EB-FDA8DAC3B21E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0CEEE48B-48DC-4E20-9DB5-0E905E286676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1DE47B42-625A-4185-98B2-B2A571241B9E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4F78980F-F2AF-4EB9-9289-B9576BE3FEA0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B775DDDC-EFF1-4513-AA9E-1A4CD265769B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AB90DF37-2D26-42E1-B60B-CD4A8DE9F7C2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29" name="文本框 9">
            <a:extLst>
              <a:ext uri="{FF2B5EF4-FFF2-40B4-BE49-F238E27FC236}">
                <a16:creationId xmlns="" xmlns:a16="http://schemas.microsoft.com/office/drawing/2014/main" id="{D63743D0-10E7-45BF-B3BC-B612E5A26CD5}"/>
              </a:ext>
            </a:extLst>
          </p:cNvPr>
          <p:cNvSpPr txBox="1"/>
          <p:nvPr/>
        </p:nvSpPr>
        <p:spPr>
          <a:xfrm>
            <a:off x="440091" y="7252529"/>
            <a:ext cx="3705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、利用连杆机构做一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个运动装置，各部件间要能灵活转动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、根据需要选择螺丝钉或铆钉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、各材料间位置排列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13105DAD-A7E7-440B-931C-0A81E6FDB092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、曲柄连杆结构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、摩擦力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内容占位符 2">
            <a:extLst>
              <a:ext uri="{FF2B5EF4-FFF2-40B4-BE49-F238E27FC236}">
                <a16:creationId xmlns="" xmlns:a16="http://schemas.microsoft.com/office/drawing/2014/main" id="{BF04DEEF-6BD1-4470-BD1D-D3A4D8CE01E1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smtClean="0"/>
              <a:t>1</a:t>
            </a:r>
            <a:r>
              <a:rPr lang="zh-CN" altLang="en-US" sz="1600"/>
              <a:t>、将装置装饰得更有创意些</a:t>
            </a:r>
          </a:p>
          <a:p>
            <a:pPr marL="0" indent="0">
              <a:buNone/>
            </a:pPr>
            <a:r>
              <a:rPr lang="en-US" altLang="zh-CN" sz="1600"/>
              <a:t>2</a:t>
            </a:r>
            <a:r>
              <a:rPr lang="zh-CN" altLang="en-US" sz="1600"/>
              <a:t>、诵读古诗文</a:t>
            </a:r>
          </a:p>
          <a:p>
            <a:pPr marL="0" indent="0">
              <a:buNone/>
            </a:pPr>
            <a:endParaRPr lang="zh-CN" altLang="en-US" sz="1600" dirty="0"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1E0FD05C-6874-469B-9BE3-E1775FB55640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、能搭建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出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运动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装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置，并涂色装饰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、能用三到五句话表达场景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="" xmlns:a16="http://schemas.microsoft.com/office/drawing/2014/main" id="{CF785468-0BF3-424B-9216-9E505DB3E43F}"/>
              </a:ext>
            </a:extLst>
          </p:cNvPr>
          <p:cNvSpPr>
            <a:spLocks noGrp="1"/>
          </p:cNvSpPr>
          <p:nvPr/>
        </p:nvSpPr>
        <p:spPr>
          <a:xfrm>
            <a:off x="14451" y="5562724"/>
            <a:ext cx="705678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/>
              <a:t>     </a:t>
            </a:r>
            <a:r>
              <a:rPr lang="zh-CN" altLang="en-US" sz="1400" smtClean="0"/>
              <a:t>植</a:t>
            </a:r>
            <a:r>
              <a:rPr lang="zh-CN" altLang="en-US" sz="1400" smtClean="0"/>
              <a:t>物和僵尸又经历了一场大战，这次植物们损失惨重，向日葵下定决心，要多多运动、多吸收阳光、多吐金币让大家补充能量。</a:t>
            </a:r>
            <a:endParaRPr lang="en-US" altLang="zh-CN" sz="1400" dirty="0"/>
          </a:p>
        </p:txBody>
      </p:sp>
      <p:sp>
        <p:nvSpPr>
          <p:cNvPr id="37" name="文本框 1">
            <a:extLst>
              <a:ext uri="{FF2B5EF4-FFF2-40B4-BE49-F238E27FC236}">
                <a16:creationId xmlns="" xmlns:a16="http://schemas.microsoft.com/office/drawing/2014/main" id="{129A1429-8277-49FF-8954-A139424E22BE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第六等级</a:t>
            </a:r>
          </a:p>
        </p:txBody>
      </p:sp>
      <p:sp>
        <p:nvSpPr>
          <p:cNvPr id="38" name="标题 3">
            <a:extLst>
              <a:ext uri="{FF2B5EF4-FFF2-40B4-BE49-F238E27FC236}">
                <a16:creationId xmlns="" xmlns:a16="http://schemas.microsoft.com/office/drawing/2014/main" id="{8A1B56E6-0093-417F-A8B0-1C678928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0424"/>
            <a:ext cx="7561262" cy="604682"/>
          </a:xfrm>
        </p:spPr>
        <p:txBody>
          <a:bodyPr/>
          <a:lstStyle/>
          <a:p>
            <a:r>
              <a:rPr lang="zh-CN" altLang="en-US" sz="2400" b="1" dirty="0"/>
              <a:t>第</a:t>
            </a:r>
            <a:r>
              <a:rPr lang="en-US" altLang="zh-CN" sz="2400" b="1" dirty="0"/>
              <a:t>17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：向日葵爱运动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5" y="1170236"/>
            <a:ext cx="4188315" cy="27556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735" y="1674292"/>
            <a:ext cx="2542252" cy="2024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6255" y="4482604"/>
            <a:ext cx="377825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smtClean="0"/>
              <a:t>    诗词欣赏：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客</a:t>
            </a:r>
            <a:r>
              <a:rPr lang="zh-CN" altLang="en-US" sz="1400"/>
              <a:t>中</a:t>
            </a:r>
            <a:r>
              <a:rPr lang="zh-CN" altLang="en-US" sz="1400"/>
              <a:t>初</a:t>
            </a:r>
            <a:r>
              <a:rPr lang="zh-CN" altLang="en-US" sz="1400" smtClean="0"/>
              <a:t>夏</a:t>
            </a:r>
            <a:r>
              <a:rPr lang="en-US" altLang="zh-CN" sz="1400" smtClean="0"/>
              <a:t>》</a:t>
            </a:r>
            <a:r>
              <a:rPr lang="zh-CN" altLang="en-US" sz="1400" smtClean="0"/>
              <a:t>宋司</a:t>
            </a:r>
            <a:r>
              <a:rPr lang="zh-CN" altLang="en-US" sz="1400"/>
              <a:t>马光</a:t>
            </a:r>
          </a:p>
          <a:p>
            <a:r>
              <a:rPr lang="zh-CN" altLang="en-US" sz="1400" smtClean="0"/>
              <a:t>四</a:t>
            </a:r>
            <a:r>
              <a:rPr lang="zh-CN" altLang="en-US" sz="1400"/>
              <a:t>月清和雨乍</a:t>
            </a:r>
            <a:r>
              <a:rPr lang="zh-CN" altLang="en-US" sz="1400"/>
              <a:t>晴</a:t>
            </a:r>
            <a:r>
              <a:rPr lang="zh-CN" altLang="en-US" sz="1400" smtClean="0"/>
              <a:t>，  南</a:t>
            </a:r>
            <a:r>
              <a:rPr lang="zh-CN" altLang="en-US" sz="1400"/>
              <a:t>山当户转分明。</a:t>
            </a:r>
          </a:p>
          <a:p>
            <a:r>
              <a:rPr lang="zh-CN" altLang="en-US" sz="1400" smtClean="0"/>
              <a:t>更</a:t>
            </a:r>
            <a:r>
              <a:rPr lang="zh-CN" altLang="en-US" sz="1400"/>
              <a:t>无柳絮因风</a:t>
            </a:r>
            <a:r>
              <a:rPr lang="zh-CN" altLang="en-US" sz="1400"/>
              <a:t>起</a:t>
            </a:r>
            <a:r>
              <a:rPr lang="zh-CN" altLang="en-US" sz="1400" smtClean="0"/>
              <a:t>，  惟</a:t>
            </a:r>
            <a:r>
              <a:rPr lang="zh-CN" altLang="en-US" sz="1400"/>
              <a:t>有葵花向日倾。</a:t>
            </a:r>
          </a:p>
        </p:txBody>
      </p:sp>
    </p:spTree>
    <p:extLst>
      <p:ext uri="{BB962C8B-B14F-4D97-AF65-F5344CB8AC3E}">
        <p14:creationId xmlns:p14="http://schemas.microsoft.com/office/powerpoint/2010/main" val="34984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804967" y="9911198"/>
            <a:ext cx="378233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8" name="文本框 1"/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第六等级</a:t>
            </a:r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85131" y="9980972"/>
            <a:ext cx="791148" cy="688394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A6B566B9-C877-404F-94E6-347B747924E9}"/>
              </a:ext>
            </a:extLst>
          </p:cNvPr>
          <p:cNvGrpSpPr/>
          <p:nvPr/>
        </p:nvGrpSpPr>
        <p:grpSpPr>
          <a:xfrm>
            <a:off x="36215" y="6786860"/>
            <a:ext cx="7675006" cy="368300"/>
            <a:chOff x="57" y="9366"/>
            <a:chExt cx="11793" cy="580"/>
          </a:xfrm>
        </p:grpSpPr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8FE0555D-BC88-4F26-A814-9F338F945858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="" xmlns:a16="http://schemas.microsoft.com/office/drawing/2014/main" id="{792E55DC-2EC5-4061-B818-9F12274F6311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251BD6C6-53DE-4211-AA46-9222CFCABFD6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B0F093F6-C4EF-46E1-9D49-67E8B17EA01C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F8B2A2D4-BF74-4195-9BEF-708936E7B7F5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727B9B21-01DF-430A-9E45-2ACD89A99A49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85C040C7-F03C-458D-A6FC-88F010C20AB4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29" name="文本框 9">
            <a:extLst>
              <a:ext uri="{FF2B5EF4-FFF2-40B4-BE49-F238E27FC236}">
                <a16:creationId xmlns="" xmlns:a16="http://schemas.microsoft.com/office/drawing/2014/main" id="{67D659D0-55EF-4210-BA27-031A4EB4B4D4}"/>
              </a:ext>
            </a:extLst>
          </p:cNvPr>
          <p:cNvSpPr txBox="1"/>
          <p:nvPr/>
        </p:nvSpPr>
        <p:spPr>
          <a:xfrm>
            <a:off x="396255" y="7218908"/>
            <a:ext cx="3705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、利用连杆机构做一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个抽油装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置，各部件间要能灵活转动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、根据需要选择螺丝钉或铆钉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、各材料间位置排列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56BF097E-FA98-4938-BE22-BFAF7BA7C23C}"/>
              </a:ext>
            </a:extLst>
          </p:cNvPr>
          <p:cNvSpPr txBox="1"/>
          <p:nvPr/>
        </p:nvSpPr>
        <p:spPr>
          <a:xfrm>
            <a:off x="416833" y="8725880"/>
            <a:ext cx="372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、曲柄连杆结构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、摩擦力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内容占位符 2">
            <a:extLst>
              <a:ext uri="{FF2B5EF4-FFF2-40B4-BE49-F238E27FC236}">
                <a16:creationId xmlns="" xmlns:a16="http://schemas.microsoft.com/office/drawing/2014/main" id="{2CFBC7B6-6C27-42D4-B86C-6FCC8645D365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3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、将装置装饰得更有创意</a:t>
            </a:r>
            <a:r>
              <a:rPr lang="zh-CN" altLang="en-US" sz="1600" smtClean="0">
                <a:sym typeface="+mn-ea"/>
              </a:rPr>
              <a:t>些</a:t>
            </a:r>
            <a:endParaRPr lang="en-US" altLang="zh-CN" sz="1600" smtClean="0">
              <a:sym typeface="+mn-ea"/>
            </a:endParaRPr>
          </a:p>
          <a:p>
            <a:pPr marL="0" indent="0">
              <a:buNone/>
            </a:pPr>
            <a:r>
              <a:rPr lang="en-US" altLang="zh-CN" sz="1600" smtClean="0">
                <a:sym typeface="+mn-ea"/>
              </a:rPr>
              <a:t>2</a:t>
            </a:r>
            <a:r>
              <a:rPr lang="zh-CN" altLang="en-US" sz="1600" smtClean="0">
                <a:sym typeface="+mn-ea"/>
              </a:rPr>
              <a:t>、再搭建一个装置</a:t>
            </a:r>
            <a:endParaRPr lang="zh-CN" altLang="en-US" sz="1600" dirty="0"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BF751D05-9FF5-4623-AD59-51D8B4DB4FA1}"/>
              </a:ext>
            </a:extLst>
          </p:cNvPr>
          <p:cNvSpPr txBox="1"/>
          <p:nvPr/>
        </p:nvSpPr>
        <p:spPr>
          <a:xfrm>
            <a:off x="4248086" y="8702361"/>
            <a:ext cx="334961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、能搭建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出抽油装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置，并涂色装饰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、能用三到五句话表达场</a:t>
            </a:r>
            <a:r>
              <a:rPr lang="zh-CN" altLang="en-US" sz="160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景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="" xmlns:a16="http://schemas.microsoft.com/office/drawing/2014/main" id="{FA51E3FB-C165-43FB-9E63-1E896141B7D0}"/>
              </a:ext>
            </a:extLst>
          </p:cNvPr>
          <p:cNvSpPr>
            <a:spLocks noGrp="1"/>
          </p:cNvSpPr>
          <p:nvPr/>
        </p:nvSpPr>
        <p:spPr>
          <a:xfrm>
            <a:off x="108223" y="3834532"/>
            <a:ext cx="7533291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smtClean="0"/>
              <a:t>   </a:t>
            </a:r>
            <a:r>
              <a:rPr lang="zh-CN" altLang="en-US" sz="1400" smtClean="0"/>
              <a:t>       歌</a:t>
            </a:r>
            <a:r>
              <a:rPr lang="zh-CN" altLang="en-US" sz="1400" smtClean="0"/>
              <a:t>曲欣赏：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我为祖国献石油</a:t>
            </a:r>
            <a:r>
              <a:rPr lang="en-US" altLang="zh-CN" sz="1400" smtClean="0"/>
              <a:t>》</a:t>
            </a:r>
          </a:p>
          <a:p>
            <a:pPr marL="0" indent="0">
              <a:buNone/>
            </a:pPr>
            <a:r>
              <a:rPr lang="zh-CN" altLang="en-US" sz="1400" smtClean="0"/>
              <a:t>      头</a:t>
            </a:r>
            <a:r>
              <a:rPr lang="zh-CN" altLang="en-US" sz="1400"/>
              <a:t>戴铝盔走天</a:t>
            </a:r>
            <a:r>
              <a:rPr lang="zh-CN" altLang="en-US" sz="1400" smtClean="0"/>
              <a:t>涯，茫</a:t>
            </a:r>
            <a:r>
              <a:rPr lang="zh-CN" altLang="en-US" sz="1400"/>
              <a:t>茫草原立井</a:t>
            </a:r>
            <a:r>
              <a:rPr lang="zh-CN" altLang="en-US" sz="1400" smtClean="0"/>
              <a:t>架，云</a:t>
            </a:r>
            <a:r>
              <a:rPr lang="zh-CN" altLang="en-US" sz="1400"/>
              <a:t>雾深处把井</a:t>
            </a:r>
            <a:r>
              <a:rPr lang="zh-CN" altLang="en-US" sz="1400" smtClean="0"/>
              <a:t>打，地</a:t>
            </a:r>
            <a:r>
              <a:rPr lang="zh-CN" altLang="en-US" sz="1400"/>
              <a:t>下原</a:t>
            </a:r>
            <a:r>
              <a:rPr lang="zh-CN" altLang="en-US" sz="1400" smtClean="0"/>
              <a:t>油青天，祖</a:t>
            </a:r>
            <a:r>
              <a:rPr lang="zh-CN" altLang="en-US" sz="1400"/>
              <a:t>国盛开石油</a:t>
            </a:r>
            <a:r>
              <a:rPr lang="zh-CN" altLang="en-US" sz="1400" smtClean="0"/>
              <a:t>花，天</a:t>
            </a:r>
            <a:r>
              <a:rPr lang="zh-CN" altLang="en-US" sz="1400"/>
              <a:t>不</a:t>
            </a:r>
            <a:r>
              <a:rPr lang="zh-CN" altLang="en-US" sz="1400" smtClean="0"/>
              <a:t>怕地</a:t>
            </a:r>
            <a:r>
              <a:rPr lang="zh-CN" altLang="en-US" sz="1400"/>
              <a:t>不</a:t>
            </a:r>
            <a:r>
              <a:rPr lang="zh-CN" altLang="en-US" sz="1400" smtClean="0"/>
              <a:t>怕，改</a:t>
            </a:r>
            <a:r>
              <a:rPr lang="zh-CN" altLang="en-US" sz="1400"/>
              <a:t>造世界雄心</a:t>
            </a:r>
            <a:r>
              <a:rPr lang="zh-CN" altLang="en-US" sz="1400" smtClean="0"/>
              <a:t>大，我</a:t>
            </a:r>
            <a:r>
              <a:rPr lang="zh-CN" altLang="en-US" sz="1400"/>
              <a:t>为祖国献石</a:t>
            </a:r>
            <a:r>
              <a:rPr lang="zh-CN" altLang="en-US" sz="1400" smtClean="0"/>
              <a:t>油，祖</a:t>
            </a:r>
            <a:r>
              <a:rPr lang="zh-CN" altLang="en-US" sz="1400"/>
              <a:t>国有石</a:t>
            </a:r>
            <a:r>
              <a:rPr lang="zh-CN" altLang="en-US" sz="1400" smtClean="0"/>
              <a:t>油，我</a:t>
            </a:r>
            <a:r>
              <a:rPr lang="zh-CN" altLang="en-US" sz="1400"/>
              <a:t>的心里乐开了花 </a:t>
            </a:r>
            <a:r>
              <a:rPr lang="zh-CN" altLang="en-US" sz="1400" smtClean="0"/>
              <a:t>！</a:t>
            </a:r>
            <a:endParaRPr lang="en-US" altLang="zh-CN" sz="1400" dirty="0"/>
          </a:p>
        </p:txBody>
      </p:sp>
      <p:sp>
        <p:nvSpPr>
          <p:cNvPr id="35" name="标题 3">
            <a:extLst>
              <a:ext uri="{FF2B5EF4-FFF2-40B4-BE49-F238E27FC236}">
                <a16:creationId xmlns="" xmlns:a16="http://schemas.microsoft.com/office/drawing/2014/main" id="{8038D957-DFE0-450E-AA23-BA8E53232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0424"/>
            <a:ext cx="7561262" cy="604682"/>
          </a:xfrm>
        </p:spPr>
        <p:txBody>
          <a:bodyPr/>
          <a:lstStyle/>
          <a:p>
            <a:r>
              <a:rPr lang="zh-CN" altLang="en-US" sz="2400" b="1" dirty="0"/>
              <a:t>第</a:t>
            </a:r>
            <a:r>
              <a:rPr lang="en-US" altLang="zh-CN" sz="2400" b="1" dirty="0"/>
              <a:t>18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：抽油机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" y="1386260"/>
            <a:ext cx="6660151" cy="22322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231" y="5418708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  今天，小朋友也制作一个打油机，打出石油乐开花！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0850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561263" cy="738188"/>
          </a:xfrm>
        </p:spPr>
        <p:txBody>
          <a:bodyPr>
            <a:normAutofit/>
          </a:bodyPr>
          <a:lstStyle/>
          <a:p>
            <a:r>
              <a:rPr lang="en-US" altLang="zh-CN" sz="2800" b="1" smtClean="0"/>
              <a:t>Laserblock</a:t>
            </a:r>
            <a:r>
              <a:rPr lang="zh-CN" altLang="en-US" sz="2800" b="1" smtClean="0"/>
              <a:t>研</a:t>
            </a:r>
            <a:r>
              <a:rPr lang="zh-CN" altLang="en-US" sz="2800" b="1" dirty="0"/>
              <a:t>发手记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38188"/>
            <a:ext cx="7561263" cy="9433048"/>
          </a:xfrm>
        </p:spPr>
        <p:txBody>
          <a:bodyPr>
            <a:no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zh-CN" altLang="en-US" sz="1400" dirty="0"/>
              <a:t>创客教育普惠课程</a:t>
            </a:r>
            <a:r>
              <a:rPr lang="zh-CN" altLang="en-US" sz="1400"/>
              <a:t>之</a:t>
            </a:r>
            <a:r>
              <a:rPr lang="en-US" altLang="zh-CN" sz="1400" smtClean="0"/>
              <a:t>Laserblock—— </a:t>
            </a:r>
            <a:r>
              <a:rPr lang="zh-CN" altLang="en-US" sz="1400" dirty="0"/>
              <a:t>研发者</a:t>
            </a:r>
            <a:r>
              <a:rPr lang="en-US" altLang="zh-CN" sz="1400"/>
              <a:t>: </a:t>
            </a:r>
            <a:r>
              <a:rPr lang="zh-CN" altLang="en-US" sz="1400" smtClean="0"/>
              <a:t>李小娜   </a:t>
            </a:r>
            <a:r>
              <a:rPr lang="zh-CN" altLang="en-US" sz="1400" dirty="0"/>
              <a:t>吴俊杰</a:t>
            </a:r>
            <a:endParaRPr lang="en-US" altLang="zh-CN" sz="14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zh-CN" altLang="en-US" sz="1400" dirty="0"/>
              <a:t>研发者简</a:t>
            </a:r>
            <a:r>
              <a:rPr lang="zh-CN" altLang="en-US" sz="1400"/>
              <a:t>介</a:t>
            </a:r>
            <a:r>
              <a:rPr lang="zh-CN" altLang="en-US" sz="1400" smtClean="0"/>
              <a:t>：李小娜，河南省洛阳市汝阳县特殊教育学校教师、创</a:t>
            </a:r>
            <a:r>
              <a:rPr lang="zh-CN" altLang="en-US" sz="1400" dirty="0"/>
              <a:t>客教</a:t>
            </a:r>
            <a:r>
              <a:rPr lang="zh-CN" altLang="en-US" sz="1400"/>
              <a:t>师。因自己家孩子喜欢动手搭建积木，就开始带着孩子一块玩。一个偶然的机会，获赠雷宇激</a:t>
            </a:r>
            <a:r>
              <a:rPr lang="zh-CN" altLang="en-US" sz="1400" smtClean="0"/>
              <a:t>光</a:t>
            </a:r>
            <a:r>
              <a:rPr lang="en-US" altLang="zh-CN" sz="1400" smtClean="0"/>
              <a:t>Laserblock</a:t>
            </a:r>
            <a:r>
              <a:rPr lang="zh-CN" altLang="en-US" sz="1400" smtClean="0"/>
              <a:t>板，这种低成本、可自行设计切割的板子深受我和孩子的喜欢。孩子利用板子制作出作品</a:t>
            </a:r>
            <a:r>
              <a:rPr lang="en-US" altLang="zh-CN" sz="1400" smtClean="0"/>
              <a:t>《</a:t>
            </a:r>
            <a:r>
              <a:rPr lang="zh-CN" altLang="en-US" sz="1400" smtClean="0"/>
              <a:t>诸葛连弩</a:t>
            </a:r>
            <a:r>
              <a:rPr lang="en-US" altLang="zh-CN" sz="1400" smtClean="0"/>
              <a:t>》</a:t>
            </a:r>
            <a:r>
              <a:rPr lang="zh-CN" altLang="en-US" sz="1400" smtClean="0"/>
              <a:t>，我也因此和吴俊杰老师结缘相识。北京之行，让我这只井底之蛙来到更为广阔的天地，结识了更多的创客老师。特别是吴老师对教育无私奉献的情怀深深打动了我，团队里每个人都是那么的阳光、幽默、随和、透明容易相处。我很高兴能成为其中的一员，能用一已之力悄悄地改变着周围的人，改变大家对创客的看法。因此，也就有了幼儿园起点的</a:t>
            </a:r>
            <a:r>
              <a:rPr lang="en-US" altLang="zh-CN" sz="1400" smtClean="0"/>
              <a:t>Laserlock</a:t>
            </a:r>
            <a:r>
              <a:rPr lang="zh-CN" altLang="en-US" sz="1400" smtClean="0"/>
              <a:t>普惠课程。我也希望在</a:t>
            </a:r>
            <a:r>
              <a:rPr lang="zh-CN" altLang="en-US" sz="1400" dirty="0"/>
              <a:t>创客教育专家吴俊杰的</a:t>
            </a:r>
            <a:r>
              <a:rPr lang="zh-CN" altLang="en-US" sz="1400"/>
              <a:t>带</a:t>
            </a:r>
            <a:r>
              <a:rPr lang="zh-CN" altLang="en-US" sz="1400" smtClean="0"/>
              <a:t>领和倡导下，每</a:t>
            </a:r>
            <a:r>
              <a:rPr lang="zh-CN" altLang="en-US" sz="1400" dirty="0"/>
              <a:t>个学生都有接触创客教育的机会。</a:t>
            </a:r>
            <a:endParaRPr lang="en-US" altLang="zh-CN" sz="14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zh-CN" altLang="en-US" sz="1400" dirty="0"/>
              <a:t>课程起</a:t>
            </a:r>
            <a:r>
              <a:rPr lang="zh-CN" altLang="en-US" sz="1400"/>
              <a:t>点</a:t>
            </a:r>
            <a:r>
              <a:rPr lang="zh-CN" altLang="en-US" sz="1400" smtClean="0"/>
              <a:t>为</a:t>
            </a:r>
            <a:r>
              <a:rPr lang="en-US" altLang="zh-CN" sz="1400" dirty="0"/>
              <a:t>5</a:t>
            </a:r>
            <a:r>
              <a:rPr lang="en-US" altLang="zh-CN" sz="1400" smtClean="0"/>
              <a:t>+</a:t>
            </a:r>
            <a:r>
              <a:rPr lang="zh-CN" altLang="en-US" sz="1400" dirty="0"/>
              <a:t>，分为</a:t>
            </a:r>
            <a:r>
              <a:rPr lang="en-US" altLang="zh-CN" sz="1400" dirty="0"/>
              <a:t>18</a:t>
            </a:r>
            <a:r>
              <a:rPr lang="zh-CN" altLang="en-US" sz="1400" dirty="0"/>
              <a:t>课时，</a:t>
            </a:r>
            <a:r>
              <a:rPr lang="en-US" altLang="zh-CN" sz="1400" dirty="0"/>
              <a:t>6</a:t>
            </a:r>
            <a:r>
              <a:rPr lang="zh-CN" altLang="en-US" sz="1400" dirty="0"/>
              <a:t>个等级，每个等级</a:t>
            </a:r>
            <a:r>
              <a:rPr lang="en-US" altLang="zh-CN" sz="1400" dirty="0"/>
              <a:t>3</a:t>
            </a:r>
            <a:r>
              <a:rPr lang="zh-CN" altLang="en-US" sz="1400" dirty="0"/>
              <a:t>课时。</a:t>
            </a:r>
            <a:r>
              <a:rPr lang="zh-CN" altLang="en-US" sz="1400"/>
              <a:t>课</a:t>
            </a:r>
            <a:r>
              <a:rPr lang="zh-CN" altLang="en-US" sz="1400" smtClean="0"/>
              <a:t>程</a:t>
            </a:r>
            <a:r>
              <a:rPr lang="en-US" altLang="zh-CN" sz="1400" smtClean="0"/>
              <a:t> </a:t>
            </a:r>
            <a:r>
              <a:rPr lang="zh-CN" altLang="en-US" sz="1400" smtClean="0"/>
              <a:t>用到了</a:t>
            </a:r>
            <a:r>
              <a:rPr lang="en-US" altLang="zh-CN" sz="1400" smtClean="0"/>
              <a:t>Laserblock</a:t>
            </a:r>
            <a:r>
              <a:rPr lang="zh-CN" altLang="en-US" sz="1400" smtClean="0"/>
              <a:t>板、与每节课程主题配套的打印稿、螺丝、铆钉等。在老师的情景导入下，孩子们通过螺丝钉将课程对应材料固定到板子上。一双双小手变成了魔术手、工程师的手，让静态场景活动了起来。孩子们从中感知简单的物理、数学知识、感受传统文化的美。</a:t>
            </a:r>
            <a:endParaRPr lang="en-US" altLang="zh-CN" sz="14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zh-CN" altLang="en-US" sz="1400" dirty="0"/>
              <a:t>器材获取：</a:t>
            </a:r>
            <a:endParaRPr lang="en-US" altLang="zh-CN" sz="1400" dirty="0"/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zh-CN" altLang="en-US" sz="1400" dirty="0"/>
              <a:t>      自制：免费提供的激光切割板电子文件，电子器材自行采购。 </a:t>
            </a:r>
            <a:endParaRPr lang="en-US" altLang="zh-CN" sz="1400" dirty="0"/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sz="1400" dirty="0"/>
              <a:t>      </a:t>
            </a:r>
            <a:r>
              <a:rPr lang="zh-CN" altLang="en-US" sz="1400" dirty="0"/>
              <a:t>购买套件：家创器材的淘宝店：</a:t>
            </a:r>
            <a:r>
              <a:rPr lang="en-US" altLang="zh-CN" sz="1400" dirty="0">
                <a:hlinkClick r:id="rId2"/>
              </a:rPr>
              <a:t>http://m.tb.cn/h.31wqhuX</a:t>
            </a:r>
            <a:endParaRPr lang="en-US" altLang="zh-CN" sz="14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zh-CN" altLang="en-US" sz="1400" dirty="0"/>
              <a:t>课程用法：先上普惠课程，可以选择面授、看视频或者直播课的形式学习。通过线下评价后，然后按照不同方向，上选修提高课程，提高组的优秀学习，可以参加专项的创客马拉松提高。</a:t>
            </a:r>
            <a:endParaRPr lang="en-US" altLang="zh-CN" sz="14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zh-CN" altLang="en-US" sz="1400" dirty="0"/>
              <a:t>课程协议：该课程使用</a:t>
            </a:r>
            <a:r>
              <a:rPr lang="en-US" altLang="zh-CN" sz="1400" dirty="0"/>
              <a:t>CC-BY-NC-SA</a:t>
            </a:r>
            <a:r>
              <a:rPr lang="zh-CN" altLang="en-US" sz="1400" dirty="0"/>
              <a:t>协议，任何人都可以复制、修改或用于盈利用途</a:t>
            </a:r>
            <a:r>
              <a:rPr lang="en-US" altLang="zh-CN" sz="1400" dirty="0"/>
              <a:t>(</a:t>
            </a:r>
            <a:r>
              <a:rPr lang="zh-CN" altLang="en-US" sz="1400" dirty="0"/>
              <a:t>请联系原作者</a:t>
            </a:r>
            <a:r>
              <a:rPr lang="en-US" altLang="zh-CN" sz="1400" dirty="0"/>
              <a:t>)</a:t>
            </a:r>
            <a:r>
              <a:rPr lang="zh-CN" altLang="en-US" sz="1400" dirty="0"/>
              <a:t>，但是应保留课程开发者署名，并且将修改的结果联系原作者在活动网站</a:t>
            </a:r>
            <a:r>
              <a:rPr lang="en-US" altLang="zh-CN" sz="1400" dirty="0"/>
              <a:t>ingchuang.com</a:t>
            </a:r>
            <a:r>
              <a:rPr lang="zh-CN" altLang="en-US" sz="1400" dirty="0"/>
              <a:t>上开源。盈利应用需获得开发者的授权，欢迎学校、公益组织等非盈利应用。</a:t>
            </a:r>
            <a:endParaRPr lang="en-US" altLang="zh-CN" sz="14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endParaRPr lang="en-US" altLang="zh-CN" sz="16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zh-CN" altLang="en-US" sz="1600" dirty="0"/>
              <a:t>课程团队签名：</a:t>
            </a:r>
            <a:endParaRPr lang="en-US" altLang="zh-CN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创客教育普惠行动</a:t>
            </a:r>
          </a:p>
        </p:txBody>
      </p:sp>
      <p:pic>
        <p:nvPicPr>
          <p:cNvPr id="6" name="图片 5" descr="微信图片_20171207145037"/>
          <p:cNvPicPr>
            <a:picLocks noChangeAspect="1"/>
          </p:cNvPicPr>
          <p:nvPr/>
        </p:nvPicPr>
        <p:blipFill>
          <a:blip r:embed="rId3" cstate="print"/>
          <a:srcRect r="66999"/>
          <a:stretch>
            <a:fillRect/>
          </a:stretch>
        </p:blipFill>
        <p:spPr>
          <a:xfrm>
            <a:off x="256732" y="9933506"/>
            <a:ext cx="694308" cy="6041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6E6C54B-8C6C-43C0-8B20-2EE0214D9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770"/>
          <a:stretch/>
        </p:blipFill>
        <p:spPr>
          <a:xfrm>
            <a:off x="3852639" y="9235132"/>
            <a:ext cx="1435506" cy="5991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447" y="9235132"/>
            <a:ext cx="1440160" cy="668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7D14769-6B06-4358-A1CF-08FFA567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63" y="234132"/>
            <a:ext cx="6805137" cy="886020"/>
          </a:xfrm>
        </p:spPr>
        <p:txBody>
          <a:bodyPr>
            <a:normAutofit/>
          </a:bodyPr>
          <a:lstStyle/>
          <a:p>
            <a:r>
              <a:rPr lang="en-US" altLang="zh-CN" sz="3200" b="1" smtClean="0"/>
              <a:t>LaserBlock</a:t>
            </a:r>
            <a:r>
              <a:rPr lang="zh-CN" altLang="en-US" sz="3200" b="1" smtClean="0"/>
              <a:t>器</a:t>
            </a:r>
            <a:r>
              <a:rPr lang="zh-CN" altLang="en-US" sz="3200" b="1" dirty="0"/>
              <a:t>材清单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="" xmlns:a16="http://schemas.microsoft.com/office/drawing/2014/main" id="{E0F8EC71-DAD9-49EF-B594-4F26B26A4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481028"/>
              </p:ext>
            </p:extLst>
          </p:nvPr>
        </p:nvGraphicFramePr>
        <p:xfrm>
          <a:off x="349583" y="1098228"/>
          <a:ext cx="6887432" cy="541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2677">
                  <a:extLst>
                    <a:ext uri="{9D8B030D-6E8A-4147-A177-3AD203B41FA5}">
                      <a16:colId xmlns="" xmlns:a16="http://schemas.microsoft.com/office/drawing/2014/main" val="3038536621"/>
                    </a:ext>
                  </a:extLst>
                </a:gridCol>
                <a:gridCol w="4937721">
                  <a:extLst>
                    <a:ext uri="{9D8B030D-6E8A-4147-A177-3AD203B41FA5}">
                      <a16:colId xmlns="" xmlns:a16="http://schemas.microsoft.com/office/drawing/2014/main" val="1398762216"/>
                    </a:ext>
                  </a:extLst>
                </a:gridCol>
                <a:gridCol w="617034">
                  <a:extLst>
                    <a:ext uri="{9D8B030D-6E8A-4147-A177-3AD203B41FA5}">
                      <a16:colId xmlns="" xmlns:a16="http://schemas.microsoft.com/office/drawing/2014/main" val="356108128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类  型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</a:rPr>
                        <a:t>名</a:t>
                      </a:r>
                      <a:r>
                        <a:rPr lang="en-US" altLang="zh-CN" sz="2400" kern="0" dirty="0">
                          <a:effectLst/>
                        </a:rPr>
                        <a:t>       </a:t>
                      </a:r>
                      <a:r>
                        <a:rPr lang="zh-CN" sz="2400" kern="0" dirty="0">
                          <a:effectLst/>
                        </a:rPr>
                        <a:t>称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</a:rPr>
                        <a:t>数量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4001463882"/>
                  </a:ext>
                </a:extLst>
              </a:tr>
              <a:tr h="504000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结</a:t>
                      </a:r>
                      <a:endParaRPr lang="en-US" alt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构</a:t>
                      </a:r>
                      <a:endParaRPr lang="en-US" alt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器</a:t>
                      </a:r>
                      <a:endParaRPr lang="en-US" alt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材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LaserBlock</a:t>
                      </a:r>
                      <a:r>
                        <a:rPr lang="zh-CN" altLang="en-US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激光切割板基础板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 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218030324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LaserBlock</a:t>
                      </a:r>
                      <a:r>
                        <a:rPr lang="zh-CN" altLang="en-US" sz="18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激光切割板齿轮板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 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1040511605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smtClean="0"/>
                        <a:t>LaserBlock</a:t>
                      </a:r>
                      <a:r>
                        <a:rPr lang="zh-CN" altLang="en-US" b="1" smtClean="0"/>
                        <a:t>激光切割板的背景点阵板</a:t>
                      </a:r>
                    </a:p>
                    <a:p>
                      <a:pPr algn="l"/>
                      <a:endParaRPr lang="zh-CN" altLang="en-US" b="1" dirty="0"/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</a:t>
                      </a:r>
                      <a:r>
                        <a:rPr lang="en-US" sz="2000" kern="0" smtClean="0">
                          <a:effectLst/>
                        </a:rPr>
                        <a:t> 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1766480820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打印的设计图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2952414116"/>
                  </a:ext>
                </a:extLst>
              </a:tr>
              <a:tr h="504000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其</a:t>
                      </a:r>
                      <a:endParaRPr lang="en-US" altLang="zh-CN" sz="2400" kern="100" smtClean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他</a:t>
                      </a:r>
                      <a:endParaRPr lang="en-US" alt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器</a:t>
                      </a:r>
                      <a:endParaRPr lang="en-US" alt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材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铆</a:t>
                      </a:r>
                      <a:r>
                        <a:rPr lang="zh-CN" altLang="en-US" sz="18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钉  </a:t>
                      </a:r>
                      <a:r>
                        <a:rPr lang="en-US" altLang="zh-CN" sz="18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R3090</a:t>
                      </a:r>
                      <a:r>
                        <a:rPr lang="en-US" altLang="zh-CN" sz="1800" kern="100" baseline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  R3100  R3080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 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4288899189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螺丝：</a:t>
                      </a:r>
                      <a:r>
                        <a:rPr lang="en-US" altLang="zh-CN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M3*8  10</a:t>
                      </a: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  </a:t>
                      </a:r>
                      <a:r>
                        <a:rPr lang="en-US" altLang="zh-CN" sz="20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M3*12  </a:t>
                      </a:r>
                      <a:r>
                        <a:rPr lang="en-US" altLang="zh-CN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 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2341529223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螺母：</a:t>
                      </a:r>
                      <a:r>
                        <a:rPr lang="en-US" altLang="zh-CN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M3</a:t>
                      </a: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20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 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214698628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工</a:t>
                      </a:r>
                      <a:r>
                        <a:rPr lang="zh-CN" altLang="en-US" sz="20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具</a:t>
                      </a:r>
                      <a:r>
                        <a:rPr lang="zh-CN" altLang="en-US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altLang="en-US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安全剪刀、十字螺丝刀  </a:t>
                      </a:r>
                      <a:endParaRPr lang="en-US" altLang="zh-CN" sz="2000" kern="0" dirty="0">
                        <a:effectLst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 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29468568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0" smtClean="0">
                          <a:effectLst/>
                        </a:rPr>
                        <a:t>彩笔套装</a:t>
                      </a:r>
                      <a:endParaRPr lang="zh-CN" altLang="en-US" sz="2000" kern="0" dirty="0">
                        <a:effectLst/>
                      </a:endParaRPr>
                    </a:p>
                  </a:txBody>
                  <a:tcPr marL="78357" marR="7835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357" marR="78357" marT="0" marB="0" anchor="ctr"/>
                </a:tc>
                <a:extLst>
                  <a:ext uri="{0D108BD9-81ED-4DB2-BD59-A6C34878D82A}">
                    <a16:rowId xmlns="" xmlns:a16="http://schemas.microsoft.com/office/drawing/2014/main" val="2766139280"/>
                  </a:ext>
                </a:extLst>
              </a:tr>
            </a:tbl>
          </a:graphicData>
        </a:graphic>
      </p:graphicFrame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010099B-7E77-462C-93CF-6541A6D8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创客教育普惠行动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0648CB0-850F-4251-BDBB-B9ABC355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81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创客教育普惠课程</a:t>
            </a:r>
            <a:r>
              <a:rPr lang="zh-CN" altLang="en-US" b="1"/>
              <a:t>之</a:t>
            </a:r>
            <a:r>
              <a:rPr lang="en-US" altLang="zh-CN" b="1" smtClean="0"/>
              <a:t>LaserBlock</a:t>
            </a:r>
            <a:r>
              <a:rPr lang="en-US" altLang="zh-CN" b="1"/>
              <a:t/>
            </a:r>
            <a:br>
              <a:rPr lang="en-US" altLang="zh-CN" b="1"/>
            </a:b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pic>
        <p:nvPicPr>
          <p:cNvPr id="7" name="图片 6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256732" y="9933506"/>
            <a:ext cx="694308" cy="604131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="" xmlns:a16="http://schemas.microsoft.com/office/drawing/2014/main" id="{148D4A40-CE98-4831-9578-5BB32610D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790717"/>
              </p:ext>
            </p:extLst>
          </p:nvPr>
        </p:nvGraphicFramePr>
        <p:xfrm>
          <a:off x="684287" y="1314254"/>
          <a:ext cx="6192687" cy="8619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843549079"/>
                    </a:ext>
                  </a:extLst>
                </a:gridCol>
                <a:gridCol w="2664296">
                  <a:extLst>
                    <a:ext uri="{9D8B030D-6E8A-4147-A177-3AD203B41FA5}">
                      <a16:colId xmlns="" xmlns:a16="http://schemas.microsoft.com/office/drawing/2014/main" val="649805782"/>
                    </a:ext>
                  </a:extLst>
                </a:gridCol>
                <a:gridCol w="2376263">
                  <a:extLst>
                    <a:ext uri="{9D8B030D-6E8A-4147-A177-3AD203B41FA5}">
                      <a16:colId xmlns="" xmlns:a16="http://schemas.microsoft.com/office/drawing/2014/main" val="474210216"/>
                    </a:ext>
                  </a:extLst>
                </a:gridCol>
              </a:tblGrid>
              <a:tr h="55732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500" kern="1200">
                          <a:effectLst/>
                        </a:rPr>
                        <a:t>等 级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500" kern="1200" dirty="0">
                          <a:effectLst/>
                        </a:rPr>
                        <a:t>课程名称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500" kern="1200">
                          <a:effectLst/>
                        </a:rPr>
                        <a:t>课程重点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extLst>
                  <a:ext uri="{0D108BD9-81ED-4DB2-BD59-A6C34878D82A}">
                    <a16:rowId xmlns="" xmlns:a16="http://schemas.microsoft.com/office/drawing/2014/main" val="2061415037"/>
                  </a:ext>
                </a:extLst>
              </a:tr>
              <a:tr h="129922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500" kern="1200" dirty="0">
                          <a:effectLst/>
                        </a:rPr>
                        <a:t>一级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kern="10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一孔固定</a:t>
                      </a:r>
                      <a:endParaRPr lang="zh-CN" sz="1400" b="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 1</a:t>
                      </a:r>
                      <a:r>
                        <a:rPr lang="zh-CN" sz="1500" kern="1200">
                          <a:effectLst/>
                        </a:rPr>
                        <a:t>、 </a:t>
                      </a:r>
                      <a:r>
                        <a:rPr lang="zh-CN" altLang="en-US" sz="1500" kern="1200" smtClean="0">
                          <a:effectLst/>
                        </a:rPr>
                        <a:t>欢乐的小兔</a:t>
                      </a:r>
                      <a:endParaRPr lang="en-US" altLang="zh-CN" sz="1500" kern="1200" smtClean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smtClean="0">
                          <a:effectLst/>
                        </a:rPr>
                        <a:t> </a:t>
                      </a:r>
                      <a:r>
                        <a:rPr lang="en-US" sz="1500" kern="1200">
                          <a:effectLst/>
                        </a:rPr>
                        <a:t>2</a:t>
                      </a:r>
                      <a:r>
                        <a:rPr lang="zh-CN" sz="1500" kern="1200">
                          <a:effectLst/>
                        </a:rPr>
                        <a:t>、 </a:t>
                      </a:r>
                      <a:r>
                        <a:rPr lang="zh-CN" altLang="en-US" sz="1500" kern="1200" smtClean="0">
                          <a:effectLst/>
                        </a:rPr>
                        <a:t>大公鸡喔喔叫</a:t>
                      </a:r>
                      <a:endParaRPr lang="en-US" altLang="zh-CN" sz="1500" kern="1200" smtClean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smtClean="0">
                          <a:effectLst/>
                        </a:rPr>
                        <a:t> </a:t>
                      </a:r>
                      <a:r>
                        <a:rPr lang="en-US" sz="1500" kern="1200">
                          <a:effectLst/>
                        </a:rPr>
                        <a:t>3</a:t>
                      </a:r>
                      <a:r>
                        <a:rPr lang="zh-CN" sz="1500" kern="1200">
                          <a:effectLst/>
                        </a:rPr>
                        <a:t>、 </a:t>
                      </a:r>
                      <a:r>
                        <a:rPr lang="zh-CN" altLang="en-US" sz="1500" kern="1200" smtClean="0">
                          <a:effectLst/>
                        </a:rPr>
                        <a:t>跷跷板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mtClean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400" kern="1200" smtClean="0">
                          <a:effectLst/>
                          <a:latin typeface="+mn-ea"/>
                          <a:ea typeface="+mn-ea"/>
                        </a:rPr>
                        <a:t>能用铆钉将板材固定到基础板上</a:t>
                      </a:r>
                      <a:endParaRPr lang="en-US" sz="1400" kern="120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mtClean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400" kern="1200" smtClean="0">
                          <a:effectLst/>
                          <a:latin typeface="+mn-ea"/>
                          <a:ea typeface="+mn-ea"/>
                        </a:rPr>
                        <a:t>感受古诗之美、对角色涂色</a:t>
                      </a:r>
                      <a:endParaRPr lang="en-US" altLang="zh-CN" sz="1400" kern="120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mtClean="0"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zh-CN" altLang="en-US" sz="1400" kern="1200" smtClean="0">
                          <a:effectLst/>
                          <a:latin typeface="+mn-ea"/>
                          <a:ea typeface="+mn-ea"/>
                        </a:rPr>
                        <a:t>用语言描述场景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extLst>
                  <a:ext uri="{0D108BD9-81ED-4DB2-BD59-A6C34878D82A}">
                    <a16:rowId xmlns="" xmlns:a16="http://schemas.microsoft.com/office/drawing/2014/main" val="4099339767"/>
                  </a:ext>
                </a:extLst>
              </a:tr>
              <a:tr h="157558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500" kern="1200" dirty="0">
                          <a:effectLst/>
                        </a:rPr>
                        <a:t>二级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一孔摆动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4</a:t>
                      </a:r>
                      <a:r>
                        <a:rPr lang="zh-CN" sz="1500" kern="1200">
                          <a:effectLst/>
                        </a:rPr>
                        <a:t>、 </a:t>
                      </a:r>
                      <a:r>
                        <a:rPr lang="zh-CN" altLang="en-US" sz="1500" kern="1200" smtClean="0">
                          <a:effectLst/>
                        </a:rPr>
                        <a:t>不倒翁</a:t>
                      </a:r>
                      <a:endParaRPr lang="zh-CN" sz="900" kern="100">
                        <a:effectLst/>
                      </a:endParaRPr>
                    </a:p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5</a:t>
                      </a:r>
                      <a:r>
                        <a:rPr lang="zh-CN" sz="1500" kern="1200">
                          <a:effectLst/>
                        </a:rPr>
                        <a:t>、 </a:t>
                      </a:r>
                      <a:r>
                        <a:rPr lang="zh-CN" altLang="en-US" sz="1500" kern="1200" smtClean="0">
                          <a:effectLst/>
                        </a:rPr>
                        <a:t>钓鱼</a:t>
                      </a:r>
                      <a:endParaRPr lang="zh-CN" sz="900" kern="100">
                        <a:effectLst/>
                      </a:endParaRPr>
                    </a:p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6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荡秋千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altLang="en-US" sz="1400" kern="10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能用铆钉将板材固定到基础板上，使之能摆动</a:t>
                      </a: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altLang="en-US" sz="1400" kern="10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感受古诗之美、对角色涂色</a:t>
                      </a: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CN" altLang="en-US" sz="1400" kern="10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用语言描述场景</a:t>
                      </a: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extLst>
                  <a:ext uri="{0D108BD9-81ED-4DB2-BD59-A6C34878D82A}">
                    <a16:rowId xmlns="" xmlns:a16="http://schemas.microsoft.com/office/drawing/2014/main" val="580083932"/>
                  </a:ext>
                </a:extLst>
              </a:tr>
              <a:tr h="143492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500" kern="1200">
                          <a:effectLst/>
                        </a:rPr>
                        <a:t>三</a:t>
                      </a:r>
                      <a:r>
                        <a:rPr lang="zh-CN" sz="1500" kern="1200" smtClean="0">
                          <a:effectLst/>
                        </a:rPr>
                        <a:t>级</a:t>
                      </a:r>
                      <a:endParaRPr lang="en-US" altLang="zh-CN" sz="1500" kern="1200" smtClean="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kern="1200" smtClean="0">
                          <a:effectLst/>
                        </a:rPr>
                        <a:t>两点固定</a:t>
                      </a:r>
                      <a:endParaRPr lang="zh-CN" sz="900" kern="100" dirty="0">
                        <a:effectLst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7</a:t>
                      </a:r>
                      <a:r>
                        <a:rPr lang="zh-CN" sz="1500" kern="1200">
                          <a:effectLst/>
                        </a:rPr>
                        <a:t>、 </a:t>
                      </a:r>
                      <a:r>
                        <a:rPr lang="zh-CN" altLang="en-US" sz="1500" kern="1200" smtClean="0">
                          <a:effectLst/>
                        </a:rPr>
                        <a:t>桥</a:t>
                      </a:r>
                      <a:endParaRPr lang="zh-CN" sz="900" kern="100">
                        <a:effectLst/>
                      </a:endParaRPr>
                    </a:p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8</a:t>
                      </a:r>
                      <a:r>
                        <a:rPr lang="zh-CN" sz="1500" kern="1200">
                          <a:effectLst/>
                        </a:rPr>
                        <a:t>、 </a:t>
                      </a:r>
                      <a:r>
                        <a:rPr lang="zh-CN" altLang="en-US" sz="1500" kern="1200" smtClean="0">
                          <a:effectLst/>
                        </a:rPr>
                        <a:t>船</a:t>
                      </a:r>
                      <a:r>
                        <a:rPr lang="zh-CN" sz="1500" kern="1200" smtClean="0">
                          <a:effectLst/>
                        </a:rPr>
                        <a:t> </a:t>
                      </a:r>
                      <a:endParaRPr lang="zh-CN" sz="900" kern="100">
                        <a:effectLst/>
                      </a:endParaRPr>
                    </a:p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9</a:t>
                      </a:r>
                      <a:r>
                        <a:rPr lang="zh-CN" sz="1500" kern="1200">
                          <a:effectLst/>
                        </a:rPr>
                        <a:t>、 </a:t>
                      </a:r>
                      <a:r>
                        <a:rPr lang="zh-CN" altLang="en-US" sz="1500" kern="1200" smtClean="0">
                          <a:effectLst/>
                        </a:rPr>
                        <a:t>飘扬的旗帜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smtClean="0">
                          <a:effectLst/>
                        </a:rPr>
                        <a:t>1.</a:t>
                      </a:r>
                      <a:r>
                        <a:rPr lang="zh-CN" altLang="en-US" sz="1500" kern="1200" smtClean="0">
                          <a:effectLst/>
                        </a:rPr>
                        <a:t>理解两点固定一条直线</a:t>
                      </a:r>
                      <a:endParaRPr lang="en-US" altLang="zh-CN" sz="1500" kern="1200" smtClean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smtClean="0">
                          <a:effectLst/>
                        </a:rPr>
                        <a:t>2.</a:t>
                      </a:r>
                      <a:r>
                        <a:rPr lang="zh-CN" altLang="en-US" sz="1400" kern="1200" smtClean="0">
                          <a:effectLst/>
                        </a:rPr>
                        <a:t>感受古诗之美、对角色涂色</a:t>
                      </a:r>
                      <a:endParaRPr lang="zh-CN" sz="14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3</a:t>
                      </a:r>
                      <a:r>
                        <a:rPr lang="en-US" sz="1500" kern="1200" smtClean="0">
                          <a:effectLst/>
                        </a:rPr>
                        <a:t>.</a:t>
                      </a:r>
                      <a:r>
                        <a:rPr lang="zh-CN" altLang="en-US" sz="1500" kern="1200" smtClean="0">
                          <a:effectLst/>
                        </a:rPr>
                        <a:t>用语言描述场景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extLst>
                  <a:ext uri="{0D108BD9-81ED-4DB2-BD59-A6C34878D82A}">
                    <a16:rowId xmlns="" xmlns:a16="http://schemas.microsoft.com/office/drawing/2014/main" val="2644862332"/>
                  </a:ext>
                </a:extLst>
              </a:tr>
              <a:tr h="12144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500" kern="1200" dirty="0">
                          <a:effectLst/>
                        </a:rPr>
                        <a:t>四级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smtClean="0">
                          <a:effectLst/>
                        </a:rPr>
                        <a:t>齿轮传动</a:t>
                      </a:r>
                      <a:endParaRPr lang="zh-CN" sz="1400" kern="100" dirty="0">
                        <a:effectLst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10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诗人的眼睛</a:t>
                      </a:r>
                      <a:endParaRPr lang="en-US" altLang="zh-CN" sz="1500" kern="1200" smtClean="0">
                        <a:effectLst/>
                      </a:endParaRPr>
                    </a:p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smtClean="0">
                          <a:effectLst/>
                        </a:rPr>
                        <a:t>11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相亲一家人</a:t>
                      </a:r>
                      <a:endParaRPr lang="zh-CN" sz="900" kern="100">
                        <a:effectLst/>
                      </a:endParaRPr>
                    </a:p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12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龟兔赛跑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smtClean="0">
                          <a:effectLst/>
                        </a:rPr>
                        <a:t>1.</a:t>
                      </a:r>
                      <a:r>
                        <a:rPr lang="zh-CN" altLang="en-US" sz="1500" kern="1200" smtClean="0">
                          <a:effectLst/>
                        </a:rPr>
                        <a:t>齿轮的传动特点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200" smtClean="0">
                          <a:effectLst/>
                        </a:rPr>
                        <a:t>2.</a:t>
                      </a:r>
                      <a:r>
                        <a:rPr lang="zh-CN" altLang="en-US" sz="1400" kern="1200" smtClean="0">
                          <a:effectLst/>
                        </a:rPr>
                        <a:t>感受古诗之美、对角色涂色</a:t>
                      </a: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kern="1200" smtClean="0">
                          <a:effectLst/>
                        </a:rPr>
                        <a:t>3.</a:t>
                      </a:r>
                      <a:r>
                        <a:rPr lang="zh-CN" altLang="en-US" sz="1500" kern="1200" smtClean="0">
                          <a:effectLst/>
                        </a:rPr>
                        <a:t>用语言描述场景</a:t>
                      </a:r>
                      <a:endParaRPr lang="zh-CN" altLang="en-US" sz="1500" kern="1200" dirty="0">
                        <a:effectLst/>
                      </a:endParaRPr>
                    </a:p>
                  </a:txBody>
                  <a:tcPr marL="7885" marR="7885" marT="7885" marB="0" anchor="ctr"/>
                </a:tc>
                <a:extLst>
                  <a:ext uri="{0D108BD9-81ED-4DB2-BD59-A6C34878D82A}">
                    <a16:rowId xmlns="" xmlns:a16="http://schemas.microsoft.com/office/drawing/2014/main" val="3673346896"/>
                  </a:ext>
                </a:extLst>
              </a:tr>
              <a:tr h="129922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500" kern="1200" dirty="0">
                          <a:effectLst/>
                        </a:rPr>
                        <a:t>五级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四连杆</a:t>
                      </a:r>
                      <a:endParaRPr lang="zh-CN" alt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13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会动的窗户</a:t>
                      </a:r>
                      <a:r>
                        <a:rPr lang="en-US" sz="1500" kern="1200" smtClean="0">
                          <a:effectLst/>
                        </a:rPr>
                        <a:t>      </a:t>
                      </a:r>
                      <a:endParaRPr lang="zh-CN" sz="900" kern="100">
                        <a:effectLst/>
                      </a:endParaRPr>
                    </a:p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14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游动的鱼</a:t>
                      </a:r>
                      <a:endParaRPr lang="zh-CN" sz="900" kern="100">
                        <a:effectLst/>
                      </a:endParaRPr>
                    </a:p>
                    <a:p>
                      <a:pPr indent="11430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15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雨刷器</a:t>
                      </a:r>
                      <a:r>
                        <a:rPr lang="zh-CN" sz="1500" kern="1200" smtClean="0">
                          <a:effectLst/>
                        </a:rPr>
                        <a:t> 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1</a:t>
                      </a:r>
                      <a:r>
                        <a:rPr lang="en-US" sz="1500" kern="1200" smtClean="0">
                          <a:effectLst/>
                        </a:rPr>
                        <a:t>.</a:t>
                      </a:r>
                      <a:r>
                        <a:rPr lang="zh-CN" altLang="en-US" sz="1500" kern="1200" smtClean="0">
                          <a:effectLst/>
                        </a:rPr>
                        <a:t>四边形变形特性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200" smtClean="0">
                          <a:effectLst/>
                        </a:rPr>
                        <a:t>2.</a:t>
                      </a:r>
                      <a:r>
                        <a:rPr lang="zh-CN" altLang="en-US" sz="1400" kern="1200" smtClean="0">
                          <a:effectLst/>
                        </a:rPr>
                        <a:t>感受古诗之美、对角色涂色</a:t>
                      </a: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kern="1200" smtClean="0">
                          <a:effectLst/>
                        </a:rPr>
                        <a:t>3.</a:t>
                      </a:r>
                      <a:r>
                        <a:rPr lang="zh-CN" altLang="en-US" sz="1500" kern="1200" smtClean="0">
                          <a:effectLst/>
                        </a:rPr>
                        <a:t>用语言描述场景</a:t>
                      </a:r>
                      <a:endParaRPr lang="zh-CN" altLang="en-US" sz="1500" kern="1200" dirty="0">
                        <a:effectLst/>
                      </a:endParaRPr>
                    </a:p>
                  </a:txBody>
                  <a:tcPr marL="7885" marR="7885" marT="7885" marB="0" anchor="ctr"/>
                </a:tc>
                <a:extLst>
                  <a:ext uri="{0D108BD9-81ED-4DB2-BD59-A6C34878D82A}">
                    <a16:rowId xmlns="" xmlns:a16="http://schemas.microsoft.com/office/drawing/2014/main" val="130954253"/>
                  </a:ext>
                </a:extLst>
              </a:tr>
              <a:tr h="123856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500" kern="1200" dirty="0">
                          <a:effectLst/>
                        </a:rPr>
                        <a:t>六级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转动成圆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 16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欢迎光临</a:t>
                      </a:r>
                      <a:endParaRPr lang="en-US" altLang="zh-CN" sz="900" kern="100" smtClean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baseline="0" smtClean="0">
                          <a:effectLst/>
                        </a:rPr>
                        <a:t>  </a:t>
                      </a:r>
                      <a:r>
                        <a:rPr lang="en-US" sz="1500" kern="1200" smtClean="0">
                          <a:effectLst/>
                        </a:rPr>
                        <a:t>17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向日葵爱运动</a:t>
                      </a:r>
                      <a:endParaRPr lang="zh-CN" sz="900" kern="10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 18</a:t>
                      </a:r>
                      <a:r>
                        <a:rPr lang="zh-CN" sz="1500" kern="1200" smtClean="0">
                          <a:effectLst/>
                        </a:rPr>
                        <a:t>、</a:t>
                      </a:r>
                      <a:r>
                        <a:rPr lang="zh-CN" altLang="en-US" sz="1500" kern="1200" smtClean="0">
                          <a:effectLst/>
                        </a:rPr>
                        <a:t>抽油机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effectLst/>
                        </a:rPr>
                        <a:t>1</a:t>
                      </a:r>
                      <a:r>
                        <a:rPr lang="en-US" sz="1500" kern="1200" smtClean="0">
                          <a:effectLst/>
                        </a:rPr>
                        <a:t>.</a:t>
                      </a:r>
                      <a:r>
                        <a:rPr lang="zh-CN" altLang="en-US" sz="1500" kern="1200" smtClean="0">
                          <a:effectLst/>
                        </a:rPr>
                        <a:t>曲柄连杆结构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kern="1200" smtClean="0">
                          <a:effectLst/>
                        </a:rPr>
                        <a:t>2.</a:t>
                      </a:r>
                      <a:r>
                        <a:rPr lang="zh-CN" altLang="en-US" sz="1400" kern="1200" smtClean="0">
                          <a:effectLst/>
                        </a:rPr>
                        <a:t>感受古诗之美、对角色涂色</a:t>
                      </a: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kern="1200" smtClean="0">
                          <a:effectLst/>
                        </a:rPr>
                        <a:t>3.</a:t>
                      </a:r>
                      <a:r>
                        <a:rPr lang="zh-CN" altLang="en-US" sz="1500" kern="1200" smtClean="0">
                          <a:effectLst/>
                        </a:rPr>
                        <a:t>用语言描述场景</a:t>
                      </a:r>
                      <a:endParaRPr lang="zh-CN" altLang="en-US" sz="1500" kern="1200" dirty="0">
                        <a:effectLst/>
                      </a:endParaRPr>
                    </a:p>
                  </a:txBody>
                  <a:tcPr marL="7885" marR="7885" marT="7885" marB="0" anchor="ctr"/>
                </a:tc>
                <a:extLst>
                  <a:ext uri="{0D108BD9-81ED-4DB2-BD59-A6C34878D82A}">
                    <a16:rowId xmlns="" xmlns:a16="http://schemas.microsoft.com/office/drawing/2014/main" val="104425044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标题 3"/>
          <p:cNvSpPr>
            <a:spLocks noGrp="1"/>
          </p:cNvSpPr>
          <p:nvPr>
            <p:ph type="title"/>
          </p:nvPr>
        </p:nvSpPr>
        <p:spPr>
          <a:xfrm>
            <a:off x="1" y="280424"/>
            <a:ext cx="7561262" cy="604682"/>
          </a:xfrm>
        </p:spPr>
        <p:txBody>
          <a:bodyPr/>
          <a:lstStyle/>
          <a:p>
            <a:r>
              <a:rPr lang="zh-CN" altLang="en-US" sz="2400" b="1" dirty="0"/>
              <a:t>第</a:t>
            </a:r>
            <a:r>
              <a:rPr lang="en-US" altLang="zh-CN" sz="2400" b="1" dirty="0"/>
              <a:t>1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：欢乐的小兔</a:t>
            </a:r>
            <a:endParaRPr lang="zh-CN" altLang="en-US" sz="2400" b="1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36215" y="5778748"/>
            <a:ext cx="7561262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/>
              <a:t> </a:t>
            </a:r>
            <a:r>
              <a:rPr lang="zh-CN" altLang="en-US" sz="2000" smtClean="0"/>
              <a:t>   </a:t>
            </a:r>
            <a:r>
              <a:rPr lang="zh-CN" altLang="en-US" sz="1400" smtClean="0"/>
              <a:t>春天来了，小兔子也被洞外的美景吸引，走出洞穴感受春天。小兔子看到了什么，有什么好玩的事情发生？</a:t>
            </a:r>
            <a:r>
              <a:rPr lang="en-US" altLang="zh-CN" sz="1400" smtClean="0"/>
              <a:t> </a:t>
            </a:r>
            <a:r>
              <a:rPr lang="zh-CN" altLang="en-US" sz="1400" smtClean="0"/>
              <a:t>将小兔子剪下来并涂上颜色，用铆钉把它固定到板子上。和老师一起感受古诗</a:t>
            </a:r>
            <a:r>
              <a:rPr lang="en-US" altLang="zh-CN" sz="1400" smtClean="0"/>
              <a:t>《</a:t>
            </a:r>
            <a:r>
              <a:rPr lang="zh-CN" altLang="en-US" sz="1400" smtClean="0"/>
              <a:t>咏柳</a:t>
            </a:r>
            <a:r>
              <a:rPr lang="en-US" altLang="zh-CN" sz="1400" smtClean="0"/>
              <a:t>》</a:t>
            </a:r>
            <a:r>
              <a:rPr lang="zh-CN" altLang="en-US" sz="1400" smtClean="0"/>
              <a:t>的美，将小兔子遇到的好玩的事说出来。</a:t>
            </a:r>
            <a:r>
              <a:rPr lang="en-US" altLang="zh-CN" sz="1400" smtClean="0"/>
              <a:t>         </a:t>
            </a:r>
            <a:endParaRPr lang="en-US" altLang="zh-CN" sz="1400" dirty="0"/>
          </a:p>
        </p:txBody>
      </p:sp>
      <p:sp>
        <p:nvSpPr>
          <p:cNvPr id="32" name="文本框 9">
            <a:extLst>
              <a:ext uri="{FF2B5EF4-FFF2-40B4-BE49-F238E27FC236}">
                <a16:creationId xmlns="" xmlns:a16="http://schemas.microsoft.com/office/drawing/2014/main" id="{945BD4B6-0A64-46A3-B07F-BB2CBBF8764E}"/>
              </a:ext>
            </a:extLst>
          </p:cNvPr>
          <p:cNvSpPr txBox="1"/>
          <p:nvPr/>
        </p:nvSpPr>
        <p:spPr>
          <a:xfrm>
            <a:off x="396255" y="7324015"/>
            <a:ext cx="370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、会对角色涂色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、能将角色进行固定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、能背诵古诗或描述场景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6605018B-661E-42F1-9728-EB051EC0B2D9}"/>
              </a:ext>
            </a:extLst>
          </p:cNvPr>
          <p:cNvSpPr txBox="1"/>
          <p:nvPr/>
        </p:nvSpPr>
        <p:spPr>
          <a:xfrm>
            <a:off x="396255" y="8731076"/>
            <a:ext cx="2878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、一个点固定角色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、铆钉的使用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、感受传统文化之美 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内容占位符 2">
            <a:extLst>
              <a:ext uri="{FF2B5EF4-FFF2-40B4-BE49-F238E27FC236}">
                <a16:creationId xmlns="" xmlns:a16="http://schemas.microsoft.com/office/drawing/2014/main" id="{DDA04B6A-71D8-4801-88A3-B6663CB174C9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8502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600"/>
              <a:t>1</a:t>
            </a:r>
            <a:r>
              <a:rPr lang="zh-CN" sz="1600" smtClean="0"/>
              <a:t>、</a:t>
            </a:r>
            <a:r>
              <a:rPr lang="zh-CN" altLang="en-US" sz="1600" smtClean="0"/>
              <a:t>固定多个角色</a:t>
            </a:r>
            <a:endParaRPr lang="en-US" altLang="zh-CN" sz="1600" dirty="0"/>
          </a:p>
          <a:p>
            <a:pPr marL="0" indent="0">
              <a:buNone/>
            </a:pPr>
            <a:r>
              <a:rPr sz="1600"/>
              <a:t>2</a:t>
            </a:r>
            <a:r>
              <a:rPr lang="zh-CN" sz="1600" smtClean="0"/>
              <a:t>、</a:t>
            </a:r>
            <a:r>
              <a:rPr lang="zh-CN" altLang="en-US" sz="1600" smtClean="0"/>
              <a:t>为角色创设情景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>
                <a:sym typeface="+mn-ea"/>
              </a:rPr>
              <a:t>3</a:t>
            </a:r>
            <a:r>
              <a:rPr lang="zh-CN" altLang="en-US" sz="1600" smtClean="0">
                <a:sym typeface="+mn-ea"/>
              </a:rPr>
              <a:t>、编一个流畅的小故事</a:t>
            </a:r>
            <a:endParaRPr lang="zh-CN" altLang="en-US" sz="1600" dirty="0">
              <a:sym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D56B208C-CA67-45C9-B096-FE857B8365FD}"/>
              </a:ext>
            </a:extLst>
          </p:cNvPr>
          <p:cNvSpPr txBox="1"/>
          <p:nvPr/>
        </p:nvSpPr>
        <p:spPr>
          <a:xfrm>
            <a:off x="4248086" y="8702361"/>
            <a:ext cx="341242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会用铆钉固定角色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能用三到五句话表达场景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能诵读古诗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8906792D-682C-4F0D-8B86-DAE2EAF67893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CBA71AC5-D742-47DA-80D2-BA8E6AD20BDA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19BE6CE6-2D22-4C9F-9423-7A86F79D22DD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68DE987F-A2FD-49A7-A13C-E448124E72EC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D6FE8E8F-C934-45F1-B276-3C9D39874E54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8AE984CB-C7E6-40A6-8260-365BED8896DD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="" xmlns:a16="http://schemas.microsoft.com/office/drawing/2014/main" id="{7ADD4316-8287-430C-818A-7E8B0591CF64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="" xmlns:a16="http://schemas.microsoft.com/office/drawing/2014/main" id="{CD8B8724-B7D9-4921-BD75-BF6061D23291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22" name="文本框 1">
            <a:extLst>
              <a:ext uri="{FF2B5EF4-FFF2-40B4-BE49-F238E27FC236}">
                <a16:creationId xmlns="" xmlns:a16="http://schemas.microsoft.com/office/drawing/2014/main" id="{C12A5351-6AFB-4B12-9404-7EA26CEAF4A8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第一等级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71" y="810196"/>
            <a:ext cx="5980295" cy="3896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6255" y="4770636"/>
            <a:ext cx="4536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    </a:t>
            </a:r>
            <a:r>
              <a:rPr lang="zh-CN" altLang="en-US" sz="1400"/>
              <a:t>诗</a:t>
            </a:r>
            <a:r>
              <a:rPr lang="zh-CN" altLang="en-US" sz="1400" smtClean="0"/>
              <a:t>词欣赏：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咏柳</a:t>
            </a:r>
            <a:r>
              <a:rPr lang="en-US" altLang="zh-CN" sz="1400" smtClean="0"/>
              <a:t>》</a:t>
            </a:r>
            <a:r>
              <a:rPr lang="zh-CN" altLang="en-US" sz="1400" smtClean="0"/>
              <a:t> </a:t>
            </a:r>
            <a:r>
              <a:rPr lang="zh-CN" altLang="en-US" sz="1400"/>
              <a:t>唐 </a:t>
            </a:r>
            <a:r>
              <a:rPr lang="zh-CN" altLang="en-US" sz="1400" smtClean="0"/>
              <a:t>贺</a:t>
            </a:r>
            <a:r>
              <a:rPr lang="zh-CN" altLang="en-US" sz="1400"/>
              <a:t>知章</a:t>
            </a:r>
          </a:p>
          <a:p>
            <a:r>
              <a:rPr lang="zh-CN" altLang="en-US" sz="1400"/>
              <a:t>碧玉妆成一树高，万条垂下绿丝</a:t>
            </a:r>
            <a:r>
              <a:rPr lang="zh-CN" altLang="en-US" sz="1400"/>
              <a:t>绦</a:t>
            </a:r>
            <a:r>
              <a:rPr lang="zh-CN" altLang="en-US" sz="1400" smtClean="0"/>
              <a:t>。</a:t>
            </a:r>
            <a:endParaRPr lang="en-US" altLang="zh-CN" sz="1400" smtClean="0"/>
          </a:p>
          <a:p>
            <a:r>
              <a:rPr lang="zh-CN" altLang="en-US" sz="1400" smtClean="0"/>
              <a:t>不</a:t>
            </a:r>
            <a:r>
              <a:rPr lang="zh-CN" altLang="en-US" sz="1400"/>
              <a:t>知细叶谁裁出，二月春风似剪刀。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创客教育普惠行动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108223" y="5850756"/>
            <a:ext cx="7361953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/>
              <a:t>      </a:t>
            </a:r>
            <a:r>
              <a:rPr lang="zh-CN" altLang="en-US" sz="1400" smtClean="0"/>
              <a:t>公鸡的一声啼叫，叫醒了太阳，叫醒了花花草草，美好的一天开始了！ 将大公鸡剪</a:t>
            </a:r>
            <a:r>
              <a:rPr lang="zh-CN" altLang="en-US" sz="1400"/>
              <a:t>下来并涂上颜色，用铆钉把它固定到板子上。和老师一起感受古诗</a:t>
            </a:r>
            <a:r>
              <a:rPr lang="en-US" altLang="zh-CN" sz="1400" smtClean="0"/>
              <a:t>《</a:t>
            </a:r>
            <a:r>
              <a:rPr lang="zh-CN" altLang="en-US" sz="1400" smtClean="0"/>
              <a:t>画鸡</a:t>
            </a:r>
            <a:r>
              <a:rPr lang="en-US" altLang="zh-CN" sz="1400" smtClean="0"/>
              <a:t>》</a:t>
            </a:r>
            <a:r>
              <a:rPr lang="zh-CN" altLang="en-US" sz="1400"/>
              <a:t>的美</a:t>
            </a:r>
            <a:r>
              <a:rPr lang="zh-CN" altLang="en-US" sz="1400" smtClean="0"/>
              <a:t>，给大公鸡设计一段奇遇吧！</a:t>
            </a:r>
            <a:endParaRPr lang="en-US" altLang="zh-CN" sz="1400" dirty="0"/>
          </a:p>
        </p:txBody>
      </p: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0E761BC9-37EE-4572-83AD-25C6EAE4D5B9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1BD547AF-CA80-458D-A883-19B7EA79064D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C60BF0C1-024B-4258-9FE6-20C077104F81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C0C854D6-0433-45F7-94EA-02550740D431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3FA24A1-FE68-4CD0-97F5-5CFFE0A6EB23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971885B5-4FAA-456E-A957-43E8CD945653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8363A443-92A3-449E-9377-3AE97AD8A663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="" xmlns:a16="http://schemas.microsoft.com/office/drawing/2014/main" id="{0A7A2904-7A9B-4815-8F4B-A060CC27CE56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36" name="文本框 1">
            <a:extLst>
              <a:ext uri="{FF2B5EF4-FFF2-40B4-BE49-F238E27FC236}">
                <a16:creationId xmlns="" xmlns:a16="http://schemas.microsoft.com/office/drawing/2014/main" id="{CEA188FB-210D-4FB0-81EC-1CC376EC1386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第一等级</a:t>
            </a:r>
          </a:p>
        </p:txBody>
      </p:sp>
      <p:sp>
        <p:nvSpPr>
          <p:cNvPr id="37" name="标题 3">
            <a:extLst>
              <a:ext uri="{FF2B5EF4-FFF2-40B4-BE49-F238E27FC236}">
                <a16:creationId xmlns="" xmlns:a16="http://schemas.microsoft.com/office/drawing/2014/main" id="{1EADD44F-F7C2-4E3D-A25C-808A94C2D241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2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：大公鸡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2" y="882204"/>
            <a:ext cx="6095267" cy="3895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4247" y="7290916"/>
            <a:ext cx="37782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、会对角色涂色</a:t>
            </a:r>
          </a:p>
          <a:p>
            <a:r>
              <a:rPr lang="en-US" altLang="zh-CN"/>
              <a:t>2</a:t>
            </a:r>
            <a:r>
              <a:rPr lang="zh-CN" altLang="en-US"/>
              <a:t>、能将角色进行固定</a:t>
            </a:r>
          </a:p>
          <a:p>
            <a:r>
              <a:rPr lang="en-US" altLang="zh-CN"/>
              <a:t>3</a:t>
            </a:r>
            <a:r>
              <a:rPr lang="zh-CN" altLang="en-US"/>
              <a:t>、能背诵古诗或描述场景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663" y="7290916"/>
            <a:ext cx="3328704" cy="9876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47" y="8731076"/>
            <a:ext cx="2908044" cy="9205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655" y="8803084"/>
            <a:ext cx="3450635" cy="92057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0271" y="4986660"/>
            <a:ext cx="3057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    诗</a:t>
            </a:r>
            <a:r>
              <a:rPr lang="zh-CN" altLang="en-US" sz="1400"/>
              <a:t>词欣</a:t>
            </a:r>
            <a:r>
              <a:rPr lang="zh-CN" altLang="en-US" sz="1400"/>
              <a:t>赏</a:t>
            </a:r>
            <a:r>
              <a:rPr lang="zh-CN" altLang="en-US" sz="1400" smtClean="0"/>
              <a:t>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画鸡</a:t>
            </a:r>
            <a:r>
              <a:rPr lang="en-US" altLang="zh-CN" sz="1400" smtClean="0"/>
              <a:t>》</a:t>
            </a:r>
            <a:r>
              <a:rPr lang="zh-CN" altLang="en-US" sz="1400" smtClean="0"/>
              <a:t>  明 唐寅</a:t>
            </a:r>
          </a:p>
          <a:p>
            <a:r>
              <a:rPr lang="zh-CN" altLang="en-US" sz="1400" smtClean="0"/>
              <a:t>头上红冠不用裁，满身雪白走将来。</a:t>
            </a:r>
          </a:p>
          <a:p>
            <a:r>
              <a:rPr lang="zh-CN" altLang="en-US" sz="1400" smtClean="0"/>
              <a:t>平生不敢轻言语，一叫千门万户开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88970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创客教育普惠行动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324247" y="5994772"/>
            <a:ext cx="7361953" cy="9975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/>
              <a:t>       </a:t>
            </a:r>
            <a:r>
              <a:rPr lang="zh-CN" altLang="en-US" sz="1400" smtClean="0"/>
              <a:t>大个子老鼠和小个子猫来到公园玩，他们俩先玩起了跷跷板，谁高谁低呢？想象下他们的重量，来个跷跷板比拼吧！</a:t>
            </a:r>
            <a:endParaRPr lang="en-US" altLang="zh-CN" sz="1400" dirty="0"/>
          </a:p>
        </p:txBody>
      </p:sp>
      <p:sp>
        <p:nvSpPr>
          <p:cNvPr id="32" name="文本框 9">
            <a:extLst>
              <a:ext uri="{FF2B5EF4-FFF2-40B4-BE49-F238E27FC236}">
                <a16:creationId xmlns="" xmlns:a16="http://schemas.microsoft.com/office/drawing/2014/main" id="{945BD4B6-0A64-46A3-B07F-BB2CBBF8764E}"/>
              </a:ext>
            </a:extLst>
          </p:cNvPr>
          <p:cNvSpPr txBox="1"/>
          <p:nvPr/>
        </p:nvSpPr>
        <p:spPr>
          <a:xfrm>
            <a:off x="440091" y="7252529"/>
            <a:ext cx="370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、会对角色涂色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、能将角色进行固定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、能背诵古诗或描述场景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0E761BC9-37EE-4572-83AD-25C6EAE4D5B9}"/>
              </a:ext>
            </a:extLst>
          </p:cNvPr>
          <p:cNvGrpSpPr/>
          <p:nvPr/>
        </p:nvGrpSpPr>
        <p:grpSpPr>
          <a:xfrm>
            <a:off x="0" y="6906857"/>
            <a:ext cx="7675006" cy="368300"/>
            <a:chOff x="57" y="9366"/>
            <a:chExt cx="11793" cy="580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1BD547AF-CA80-458D-A883-19B7EA79064D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C60BF0C1-024B-4258-9FE6-20C077104F81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C0C854D6-0433-45F7-94EA-02550740D431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3FA24A1-FE68-4CD0-97F5-5CFFE0A6EB23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971885B5-4FAA-456E-A957-43E8CD945653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8363A443-92A3-449E-9377-3AE97AD8A663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="" xmlns:a16="http://schemas.microsoft.com/office/drawing/2014/main" id="{0A7A2904-7A9B-4815-8F4B-A060CC27CE56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21" name="文本框 1">
            <a:extLst>
              <a:ext uri="{FF2B5EF4-FFF2-40B4-BE49-F238E27FC236}">
                <a16:creationId xmlns="" xmlns:a16="http://schemas.microsoft.com/office/drawing/2014/main" id="{C53D89B3-1744-4FB1-A55E-459810CAAFDB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第一等级</a:t>
            </a:r>
          </a:p>
        </p:txBody>
      </p:sp>
      <p:sp>
        <p:nvSpPr>
          <p:cNvPr id="22" name="标题 3">
            <a:extLst>
              <a:ext uri="{FF2B5EF4-FFF2-40B4-BE49-F238E27FC236}">
                <a16:creationId xmlns="" xmlns:a16="http://schemas.microsoft.com/office/drawing/2014/main" id="{38C855DC-CD69-4749-848A-3078A09D76D3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3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：跷跷板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1" y="882204"/>
            <a:ext cx="6142994" cy="389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3" y="8659068"/>
            <a:ext cx="2908044" cy="9205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655" y="7290916"/>
            <a:ext cx="37782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、固定多个角色</a:t>
            </a:r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 smtClean="0"/>
              <a:t>为多个角</a:t>
            </a:r>
            <a:r>
              <a:rPr lang="zh-CN" altLang="en-US"/>
              <a:t>色创设情景</a:t>
            </a:r>
          </a:p>
          <a:p>
            <a:r>
              <a:rPr lang="en-US" altLang="zh-CN"/>
              <a:t>3</a:t>
            </a:r>
            <a:r>
              <a:rPr lang="zh-CN" altLang="en-US"/>
              <a:t>、编一个流畅的小故事</a:t>
            </a:r>
          </a:p>
        </p:txBody>
      </p:sp>
      <p:sp>
        <p:nvSpPr>
          <p:cNvPr id="10" name="矩形 9"/>
          <p:cNvSpPr/>
          <p:nvPr/>
        </p:nvSpPr>
        <p:spPr>
          <a:xfrm>
            <a:off x="3924647" y="8731076"/>
            <a:ext cx="37782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、会用铆钉固定角色</a:t>
            </a:r>
          </a:p>
          <a:p>
            <a:r>
              <a:rPr lang="en-US" altLang="zh-CN"/>
              <a:t>2</a:t>
            </a:r>
            <a:r>
              <a:rPr lang="zh-CN" altLang="en-US"/>
              <a:t>、能用三到五句话表达场景</a:t>
            </a:r>
          </a:p>
          <a:p>
            <a:r>
              <a:rPr lang="en-US" altLang="zh-CN"/>
              <a:t>3</a:t>
            </a:r>
            <a:r>
              <a:rPr lang="zh-CN" altLang="en-US"/>
              <a:t>、能诵读古诗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0271" y="5058668"/>
            <a:ext cx="31373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       诗</a:t>
            </a:r>
            <a:r>
              <a:rPr lang="zh-CN" altLang="en-US" sz="1400"/>
              <a:t>词欣</a:t>
            </a:r>
            <a:r>
              <a:rPr lang="zh-CN" altLang="en-US" sz="1400"/>
              <a:t>赏</a:t>
            </a:r>
            <a:r>
              <a:rPr lang="zh-CN" altLang="en-US" sz="1400" smtClean="0"/>
              <a:t>：</a:t>
            </a:r>
            <a:r>
              <a:rPr lang="en-US" altLang="zh-CN" sz="1400" smtClean="0"/>
              <a:t>《</a:t>
            </a:r>
            <a:r>
              <a:rPr lang="zh-CN" altLang="en-US" sz="1400" smtClean="0"/>
              <a:t>春日</a:t>
            </a:r>
            <a:r>
              <a:rPr lang="en-US" altLang="zh-CN" sz="1400" smtClean="0"/>
              <a:t>》 </a:t>
            </a:r>
            <a:r>
              <a:rPr lang="zh-CN" altLang="en-US" sz="1400" smtClean="0"/>
              <a:t>宋 朱</a:t>
            </a:r>
            <a:r>
              <a:rPr lang="zh-CN" altLang="en-US" sz="1400"/>
              <a:t>熹</a:t>
            </a:r>
          </a:p>
          <a:p>
            <a:r>
              <a:rPr lang="zh-CN" altLang="en-US" sz="1400" smtClean="0"/>
              <a:t> 胜</a:t>
            </a:r>
            <a:r>
              <a:rPr lang="zh-CN" altLang="en-US" sz="1400"/>
              <a:t>日寻芳泗水滨，无边光景一时新。</a:t>
            </a:r>
          </a:p>
          <a:p>
            <a:r>
              <a:rPr lang="zh-CN" altLang="en-US" sz="1400"/>
              <a:t> 等闲识得东风面，万紫千红总是春</a:t>
            </a:r>
          </a:p>
        </p:txBody>
      </p:sp>
    </p:spTree>
    <p:extLst>
      <p:ext uri="{BB962C8B-B14F-4D97-AF65-F5344CB8AC3E}">
        <p14:creationId xmlns:p14="http://schemas.microsoft.com/office/powerpoint/2010/main" val="423198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pic>
        <p:nvPicPr>
          <p:cNvPr id="18" name="图片 17" descr="微信图片_20171207145037"/>
          <p:cNvPicPr>
            <a:picLocks noChangeAspect="1"/>
          </p:cNvPicPr>
          <p:nvPr/>
        </p:nvPicPr>
        <p:blipFill>
          <a:blip r:embed="rId2" cstate="print"/>
          <a:srcRect r="66999"/>
          <a:stretch>
            <a:fillRect/>
          </a:stretch>
        </p:blipFill>
        <p:spPr>
          <a:xfrm>
            <a:off x="158424" y="9945679"/>
            <a:ext cx="791148" cy="688394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1F718788-2526-4BF5-9E70-20A7F08D4C42}"/>
              </a:ext>
            </a:extLst>
          </p:cNvPr>
          <p:cNvGrpSpPr/>
          <p:nvPr/>
        </p:nvGrpSpPr>
        <p:grpSpPr>
          <a:xfrm>
            <a:off x="0" y="6786860"/>
            <a:ext cx="7675006" cy="368300"/>
            <a:chOff x="57" y="9366"/>
            <a:chExt cx="11793" cy="580"/>
          </a:xfrm>
        </p:grpSpPr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141DF4FA-A372-4FB0-9857-C5F099773151}"/>
                </a:ext>
              </a:extLst>
            </p:cNvPr>
            <p:cNvSpPr/>
            <p:nvPr/>
          </p:nvSpPr>
          <p:spPr>
            <a:xfrm>
              <a:off x="57" y="9441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A4B33A2C-6955-4324-BC4E-023A44EE164A}"/>
                </a:ext>
              </a:extLst>
            </p:cNvPr>
            <p:cNvSpPr txBox="1"/>
            <p:nvPr/>
          </p:nvSpPr>
          <p:spPr>
            <a:xfrm>
              <a:off x="610" y="9366"/>
              <a:ext cx="44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课程重点：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1E2CFD57-15FD-4ADA-AACD-38EE7360A748}"/>
                </a:ext>
              </a:extLst>
            </p:cNvPr>
            <p:cNvSpPr txBox="1"/>
            <p:nvPr/>
          </p:nvSpPr>
          <p:spPr>
            <a:xfrm>
              <a:off x="6530" y="9366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indent="0">
                <a:buNone/>
              </a:pPr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拓展练习：</a:t>
              </a:r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D17F089A-0765-43FA-8D17-2AC9A6BD01BC}"/>
              </a:ext>
            </a:extLst>
          </p:cNvPr>
          <p:cNvGrpSpPr/>
          <p:nvPr/>
        </p:nvGrpSpPr>
        <p:grpSpPr>
          <a:xfrm>
            <a:off x="0" y="8299028"/>
            <a:ext cx="7597699" cy="403101"/>
            <a:chOff x="57" y="11743"/>
            <a:chExt cx="11793" cy="594"/>
          </a:xfrm>
        </p:grpSpPr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4395DEE6-B727-4533-8B54-E2CE9AF5CA45}"/>
                </a:ext>
              </a:extLst>
            </p:cNvPr>
            <p:cNvSpPr/>
            <p:nvPr/>
          </p:nvSpPr>
          <p:spPr>
            <a:xfrm>
              <a:off x="57" y="11806"/>
              <a:ext cx="11793" cy="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EAAA99F3-6106-4414-BF03-BBB61B31541D}"/>
                </a:ext>
              </a:extLst>
            </p:cNvPr>
            <p:cNvSpPr txBox="1"/>
            <p:nvPr/>
          </p:nvSpPr>
          <p:spPr>
            <a:xfrm>
              <a:off x="6604" y="11757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评价点：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C6DF9914-7E25-4F40-82C3-C31C8B411C36}"/>
                </a:ext>
              </a:extLst>
            </p:cNvPr>
            <p:cNvSpPr txBox="1"/>
            <p:nvPr/>
          </p:nvSpPr>
          <p:spPr>
            <a:xfrm>
              <a:off x="704" y="11743"/>
              <a:ext cx="173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知识点：</a:t>
              </a:r>
            </a:p>
          </p:txBody>
        </p:sp>
      </p:grpSp>
      <p:sp>
        <p:nvSpPr>
          <p:cNvPr id="42" name="文本框 9">
            <a:extLst>
              <a:ext uri="{FF2B5EF4-FFF2-40B4-BE49-F238E27FC236}">
                <a16:creationId xmlns="" xmlns:a16="http://schemas.microsoft.com/office/drawing/2014/main" id="{A3A9F3B4-D207-4B5A-8FCD-E9080F630310}"/>
              </a:ext>
            </a:extLst>
          </p:cNvPr>
          <p:cNvSpPr txBox="1"/>
          <p:nvPr/>
        </p:nvSpPr>
        <p:spPr>
          <a:xfrm>
            <a:off x="437993" y="7181373"/>
            <a:ext cx="370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、知道铆钉安装松紧松紧的差别</a:t>
            </a:r>
            <a:endParaRPr lang="en-US" altLang="zh-CN" sz="160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、能将角色固定在板子上，并使其摆动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4994A57-E8E7-403D-BB99-D1242A06C6B0}"/>
              </a:ext>
            </a:extLst>
          </p:cNvPr>
          <p:cNvSpPr txBox="1"/>
          <p:nvPr/>
        </p:nvSpPr>
        <p:spPr>
          <a:xfrm>
            <a:off x="416833" y="8725880"/>
            <a:ext cx="3729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、铆钉长短及松紧的差别，铆钉的使用方法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、感受传统文化之美</a:t>
            </a:r>
            <a:endParaRPr lang="en-US" altLang="zh-CN" sz="160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="" xmlns:a16="http://schemas.microsoft.com/office/drawing/2014/main" id="{09058F48-3302-4FD9-A9CF-D59BBD810CC9}"/>
              </a:ext>
            </a:extLst>
          </p:cNvPr>
          <p:cNvSpPr>
            <a:spLocks noGrp="1"/>
          </p:cNvSpPr>
          <p:nvPr/>
        </p:nvSpPr>
        <p:spPr>
          <a:xfrm>
            <a:off x="4266480" y="7304747"/>
            <a:ext cx="3294783" cy="1019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smtClean="0"/>
              <a:t>1</a:t>
            </a:r>
            <a:r>
              <a:rPr lang="zh-CN" altLang="en-US" sz="1600"/>
              <a:t>、固定多个角色</a:t>
            </a:r>
          </a:p>
          <a:p>
            <a:pPr marL="0" indent="0">
              <a:buNone/>
            </a:pPr>
            <a:r>
              <a:rPr lang="en-US" altLang="zh-CN" sz="1600"/>
              <a:t>2</a:t>
            </a:r>
            <a:r>
              <a:rPr lang="zh-CN" altLang="en-US" sz="1600"/>
              <a:t>、为多个角色创设情景</a:t>
            </a:r>
          </a:p>
          <a:p>
            <a:pPr marL="0" indent="0">
              <a:buNone/>
            </a:pPr>
            <a:r>
              <a:rPr lang="en-US" altLang="zh-CN" sz="1600"/>
              <a:t>3</a:t>
            </a:r>
            <a:r>
              <a:rPr lang="zh-CN" altLang="en-US" sz="1600"/>
              <a:t>、编一个流畅的小故事</a:t>
            </a:r>
            <a:endParaRPr lang="zh-CN" altLang="en-US" sz="1600" dirty="0"/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C74F4082-7F14-485A-A8E8-F182C3FD9F64}"/>
              </a:ext>
            </a:extLst>
          </p:cNvPr>
          <p:cNvSpPr txBox="1"/>
          <p:nvPr/>
        </p:nvSpPr>
        <p:spPr>
          <a:xfrm>
            <a:off x="4248086" y="8702361"/>
            <a:ext cx="33496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、会用铆钉固定角色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、能用三到五句话表达场景</a:t>
            </a: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、能诵读古诗</a:t>
            </a:r>
            <a:endParaRPr lang="zh-CN" altLang="en-US" sz="1600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6" name="灯片编号占位符 4">
            <a:extLst>
              <a:ext uri="{FF2B5EF4-FFF2-40B4-BE49-F238E27FC236}">
                <a16:creationId xmlns="" xmlns:a16="http://schemas.microsoft.com/office/drawing/2014/main" id="{2BCA284B-CAEB-4809-B690-4398FFC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18905" y="9911198"/>
            <a:ext cx="1764295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6" name="内容占位符 2">
            <a:extLst>
              <a:ext uri="{FF2B5EF4-FFF2-40B4-BE49-F238E27FC236}">
                <a16:creationId xmlns="" xmlns:a16="http://schemas.microsoft.com/office/drawing/2014/main" id="{348CF29F-D534-4DE5-8AF2-811847A96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31" y="5850756"/>
            <a:ext cx="5328592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/>
              <a:t> </a:t>
            </a:r>
            <a:r>
              <a:rPr lang="zh-CN" altLang="en-US" sz="2000"/>
              <a:t>   </a:t>
            </a:r>
            <a:r>
              <a:rPr lang="zh-CN" altLang="en-US" sz="2000" smtClean="0"/>
              <a:t> </a:t>
            </a:r>
            <a:r>
              <a:rPr lang="zh-CN" altLang="en-US" sz="1400" smtClean="0"/>
              <a:t>不倒翁也来感受如诗如画的春天，快活在春光中跳起舞来。试将不倒翁固定在板子上，并将不倒翁看到的风景讲出来吧！</a:t>
            </a:r>
            <a:endParaRPr lang="en-US" altLang="zh-CN" sz="1400" dirty="0"/>
          </a:p>
        </p:txBody>
      </p:sp>
      <p:sp>
        <p:nvSpPr>
          <p:cNvPr id="23" name="文本框 1">
            <a:extLst>
              <a:ext uri="{FF2B5EF4-FFF2-40B4-BE49-F238E27FC236}">
                <a16:creationId xmlns="" xmlns:a16="http://schemas.microsoft.com/office/drawing/2014/main" id="{092F1C0A-0E5C-4521-8AED-44FB7422B5A3}"/>
              </a:ext>
            </a:extLst>
          </p:cNvPr>
          <p:cNvSpPr txBox="1"/>
          <p:nvPr/>
        </p:nvSpPr>
        <p:spPr>
          <a:xfrm>
            <a:off x="0" y="81856"/>
            <a:ext cx="178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第二等级</a:t>
            </a:r>
          </a:p>
        </p:txBody>
      </p:sp>
      <p:sp>
        <p:nvSpPr>
          <p:cNvPr id="24" name="标题 3">
            <a:extLst>
              <a:ext uri="{FF2B5EF4-FFF2-40B4-BE49-F238E27FC236}">
                <a16:creationId xmlns="" xmlns:a16="http://schemas.microsoft.com/office/drawing/2014/main" id="{AD5965C2-9FAF-4BE7-802E-29AE469462CA}"/>
              </a:ext>
            </a:extLst>
          </p:cNvPr>
          <p:cNvSpPr txBox="1">
            <a:spLocks/>
          </p:cNvSpPr>
          <p:nvPr/>
        </p:nvSpPr>
        <p:spPr>
          <a:xfrm>
            <a:off x="1" y="280424"/>
            <a:ext cx="7561262" cy="60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第</a:t>
            </a:r>
            <a:r>
              <a:rPr lang="en-US" altLang="zh-CN" sz="2400" b="1" dirty="0"/>
              <a:t>4</a:t>
            </a:r>
            <a:r>
              <a:rPr lang="zh-CN" altLang="en-US" sz="2400" b="1"/>
              <a:t>课</a:t>
            </a:r>
            <a:r>
              <a:rPr lang="zh-CN" altLang="en-US" sz="2400" b="1" smtClean="0"/>
              <a:t>：不倒翁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7" y="882204"/>
            <a:ext cx="6114728" cy="38164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6295" y="4914652"/>
            <a:ext cx="2539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/>
              <a:t>  诗词欣赏：</a:t>
            </a:r>
            <a:r>
              <a:rPr lang="en-US" altLang="zh-CN" sz="1200" smtClean="0"/>
              <a:t>《</a:t>
            </a:r>
            <a:r>
              <a:rPr lang="zh-CN" altLang="en-US" sz="1200" smtClean="0"/>
              <a:t>春晓</a:t>
            </a:r>
            <a:r>
              <a:rPr lang="en-US" altLang="zh-CN" sz="1200" smtClean="0"/>
              <a:t>》</a:t>
            </a:r>
            <a:r>
              <a:rPr lang="zh-CN" altLang="en-US" sz="1200" smtClean="0"/>
              <a:t>唐  孟</a:t>
            </a:r>
            <a:r>
              <a:rPr lang="zh-CN" altLang="en-US" sz="1200"/>
              <a:t>浩然</a:t>
            </a:r>
          </a:p>
          <a:p>
            <a:r>
              <a:rPr lang="zh-CN" altLang="en-US" sz="1400" smtClean="0"/>
              <a:t>春</a:t>
            </a:r>
            <a:r>
              <a:rPr lang="zh-CN" altLang="en-US" sz="1400"/>
              <a:t>眠不觉</a:t>
            </a:r>
            <a:r>
              <a:rPr lang="zh-CN" altLang="en-US" sz="1400"/>
              <a:t>晓</a:t>
            </a:r>
            <a:r>
              <a:rPr lang="zh-CN" altLang="en-US" sz="1400" smtClean="0"/>
              <a:t>，     处</a:t>
            </a:r>
            <a:r>
              <a:rPr lang="zh-CN" altLang="en-US" sz="1400"/>
              <a:t>处闻啼鸟。</a:t>
            </a:r>
          </a:p>
          <a:p>
            <a:r>
              <a:rPr lang="zh-CN" altLang="en-US" sz="1400" smtClean="0"/>
              <a:t>夜来</a:t>
            </a:r>
            <a:r>
              <a:rPr lang="zh-CN" altLang="en-US" sz="1400"/>
              <a:t>风</a:t>
            </a:r>
            <a:r>
              <a:rPr lang="zh-CN" altLang="en-US" sz="1400"/>
              <a:t>雨</a:t>
            </a:r>
            <a:r>
              <a:rPr lang="zh-CN" altLang="en-US" sz="1400" smtClean="0"/>
              <a:t>声，     花</a:t>
            </a:r>
            <a:r>
              <a:rPr lang="zh-CN" altLang="en-US" sz="1400"/>
              <a:t>落知多少</a:t>
            </a:r>
          </a:p>
        </p:txBody>
      </p:sp>
    </p:spTree>
    <p:extLst>
      <p:ext uri="{BB962C8B-B14F-4D97-AF65-F5344CB8AC3E}">
        <p14:creationId xmlns:p14="http://schemas.microsoft.com/office/powerpoint/2010/main" val="34931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6555</Words>
  <Application>Microsoft Office PowerPoint</Application>
  <PresentationFormat>自定义</PresentationFormat>
  <Paragraphs>493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宋体</vt:lpstr>
      <vt:lpstr>Arial</vt:lpstr>
      <vt:lpstr>Calibri</vt:lpstr>
      <vt:lpstr>Times New Roman</vt:lpstr>
      <vt:lpstr>Office 主题</vt:lpstr>
      <vt:lpstr>创客教育普惠行动</vt:lpstr>
      <vt:lpstr>PowerPoint 演示文稿</vt:lpstr>
      <vt:lpstr>Laserblock研发手记</vt:lpstr>
      <vt:lpstr>LaserBlock器材清单</vt:lpstr>
      <vt:lpstr>创客教育普惠课程之LaserBlock </vt:lpstr>
      <vt:lpstr>第1课：欢乐的小兔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第11课：快乐的一家</vt:lpstr>
      <vt:lpstr>PowerPoint 演示文稿</vt:lpstr>
      <vt:lpstr>PowerPoint 演示文稿</vt:lpstr>
      <vt:lpstr>PowerPoint 演示文稿</vt:lpstr>
      <vt:lpstr>PowerPoint 演示文稿</vt:lpstr>
      <vt:lpstr>第16课：欢迎光临</vt:lpstr>
      <vt:lpstr>第17课：向日葵爱运动</vt:lpstr>
      <vt:lpstr>第18课：抽油机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创客教育普惠行动</dc:title>
  <dc:creator>Administrator</dc:creator>
  <cp:lastModifiedBy>HOME</cp:lastModifiedBy>
  <cp:revision>367</cp:revision>
  <cp:lastPrinted>2018-05-16T05:58:50Z</cp:lastPrinted>
  <dcterms:created xsi:type="dcterms:W3CDTF">2018-05-13T02:56:00Z</dcterms:created>
  <dcterms:modified xsi:type="dcterms:W3CDTF">2018-07-21T23:37:08Z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